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60" r:id="rId1"/>
  </p:sldMasterIdLst>
  <p:notesMasterIdLst>
    <p:notesMasterId r:id="rId45"/>
  </p:notesMasterIdLst>
  <p:sldIdLst>
    <p:sldId id="258" r:id="rId2"/>
    <p:sldId id="259" r:id="rId3"/>
    <p:sldId id="280" r:id="rId4"/>
    <p:sldId id="297" r:id="rId5"/>
    <p:sldId id="302" r:id="rId6"/>
    <p:sldId id="296" r:id="rId7"/>
    <p:sldId id="319" r:id="rId8"/>
    <p:sldId id="279" r:id="rId9"/>
    <p:sldId id="282" r:id="rId10"/>
    <p:sldId id="292" r:id="rId11"/>
    <p:sldId id="281" r:id="rId12"/>
    <p:sldId id="293" r:id="rId13"/>
    <p:sldId id="317" r:id="rId14"/>
    <p:sldId id="285" r:id="rId15"/>
    <p:sldId id="284" r:id="rId16"/>
    <p:sldId id="295" r:id="rId17"/>
    <p:sldId id="306" r:id="rId18"/>
    <p:sldId id="305" r:id="rId19"/>
    <p:sldId id="304" r:id="rId20"/>
    <p:sldId id="303" r:id="rId21"/>
    <p:sldId id="310" r:id="rId22"/>
    <p:sldId id="312" r:id="rId23"/>
    <p:sldId id="311" r:id="rId24"/>
    <p:sldId id="313" r:id="rId25"/>
    <p:sldId id="331" r:id="rId26"/>
    <p:sldId id="332" r:id="rId27"/>
    <p:sldId id="333" r:id="rId28"/>
    <p:sldId id="298" r:id="rId29"/>
    <p:sldId id="299" r:id="rId30"/>
    <p:sldId id="318" r:id="rId31"/>
    <p:sldId id="328" r:id="rId32"/>
    <p:sldId id="289" r:id="rId33"/>
    <p:sldId id="300" r:id="rId34"/>
    <p:sldId id="327" r:id="rId35"/>
    <p:sldId id="316" r:id="rId36"/>
    <p:sldId id="288" r:id="rId37"/>
    <p:sldId id="324" r:id="rId38"/>
    <p:sldId id="334" r:id="rId39"/>
    <p:sldId id="335" r:id="rId40"/>
    <p:sldId id="325" r:id="rId41"/>
    <p:sldId id="315" r:id="rId42"/>
    <p:sldId id="308" r:id="rId43"/>
    <p:sldId id="278" r:id="rId4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E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80" autoAdjust="0"/>
    <p:restoredTop sz="99754" autoAdjust="0"/>
  </p:normalViewPr>
  <p:slideViewPr>
    <p:cSldViewPr>
      <p:cViewPr varScale="1">
        <p:scale>
          <a:sx n="102" d="100"/>
          <a:sy n="102" d="100"/>
        </p:scale>
        <p:origin x="744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CB316-DC4C-45AC-88BF-D95CCC461B50}" type="datetimeFigureOut">
              <a:rPr lang="tr-TR" smtClean="0"/>
              <a:t>20.04.2014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71AF3-3886-4AE7-813E-47066A80AEED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59348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171AF3-3886-4AE7-813E-47066A80AEED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26255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12 Resim" descr="Arka Fon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55575" y="-53647"/>
            <a:ext cx="9199575" cy="6911647"/>
          </a:xfrm>
          <a:prstGeom prst="rect">
            <a:avLst/>
          </a:prstGeom>
        </p:spPr>
      </p:pic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 algn="ctr">
              <a:defRPr sz="4800" b="1">
                <a:solidFill>
                  <a:schemeClr val="accent2">
                    <a:lumMod val="50000"/>
                  </a:schemeClr>
                </a:solidFill>
                <a:latin typeface="Corbel" pitchFamily="34" charset="0"/>
              </a:defRPr>
            </a:lvl1pPr>
          </a:lstStyle>
          <a:p>
            <a:r>
              <a:rPr lang="tr-TR" noProof="0" dirty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2 Alt Başlık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  <a:latin typeface="Corbe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İsim</a:t>
            </a:r>
            <a:endParaRPr lang="en-US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A9A85C85-DEB8-4A10-8151-21414E3B9ED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4/20/2014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4" name="Picture 3" descr="C:\Documents and Settings\ozden.hanoglu\Desktop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5714" y="516296"/>
            <a:ext cx="752572" cy="100584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395536" y="0"/>
            <a:ext cx="7776864" cy="706090"/>
          </a:xfrm>
        </p:spPr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714400" y="1052736"/>
            <a:ext cx="7715200" cy="5073427"/>
          </a:xfrm>
        </p:spPr>
        <p:txBody>
          <a:bodyPr>
            <a:normAutofit/>
          </a:bodyPr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 smtClean="0"/>
          </a:p>
          <a:p>
            <a:pPr lvl="4"/>
            <a:endParaRPr lang="tr-TR" noProof="0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3D18B317-091C-477A-B34B-4225DAA12F2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4/20/2014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11"/>
          </p:nvPr>
        </p:nvSpPr>
        <p:spPr>
          <a:xfrm>
            <a:off x="1619672" y="6356350"/>
            <a:ext cx="6048672" cy="365125"/>
          </a:xfrm>
        </p:spPr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67544" y="1052736"/>
            <a:ext cx="4028256" cy="5073427"/>
          </a:xfrm>
        </p:spPr>
        <p:txBody>
          <a:bodyPr/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>
                <a:latin typeface="Corbel" pitchFamily="34" charset="0"/>
              </a:defRPr>
            </a:lvl1pPr>
            <a:lvl2pPr>
              <a:defRPr sz="2400">
                <a:latin typeface="Corbel" pitchFamily="34" charset="0"/>
              </a:defRPr>
            </a:lvl2pPr>
            <a:lvl3pPr>
              <a:defRPr sz="2000">
                <a:latin typeface="Corbel" pitchFamily="34" charset="0"/>
              </a:defRPr>
            </a:lvl3pPr>
            <a:lvl4pPr>
              <a:defRPr sz="1800">
                <a:latin typeface="Corbel" pitchFamily="34" charset="0"/>
              </a:defRPr>
            </a:lvl4pPr>
            <a:lvl5pPr>
              <a:defRPr sz="1800">
                <a:latin typeface="Corbe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5" name="4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39B523EF-5B84-492A-BF7F-B5FBDD6C918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4/20/2014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6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67544" y="1124745"/>
            <a:ext cx="4029844" cy="792088"/>
          </a:xfrm>
        </p:spPr>
        <p:txBody>
          <a:bodyPr anchor="t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7544" y="1988840"/>
            <a:ext cx="4029844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124745"/>
            <a:ext cx="4041775" cy="792088"/>
          </a:xfrm>
        </p:spPr>
        <p:txBody>
          <a:bodyPr anchor="t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1988840"/>
            <a:ext cx="4041775" cy="413732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7" name="6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C166-0F3A-45FC-8710-9AE82570087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4/20/2014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7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8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>
                <a:latin typeface="Corbel" pitchFamily="34" charset="0"/>
              </a:defRPr>
            </a:lvl1pPr>
          </a:lstStyle>
          <a:p>
            <a:r>
              <a:rPr lang="tr-TR" dirty="0" smtClean="0"/>
              <a:t>Asıl başlık stili için tıklatın</a:t>
            </a:r>
            <a:endParaRPr lang="en-US" dirty="0"/>
          </a:p>
        </p:txBody>
      </p:sp>
      <p:sp>
        <p:nvSpPr>
          <p:cNvPr id="3" name="2 Veri Yer Tutucusu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90F66C3E-6868-4ADF-AF95-E0D3AA7B68B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4/20/2014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Altbilgi Yer Tutucusu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Slayt Numarası Yer Tutucusu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rbel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18 Resim" descr="Arka Fon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16" y="0"/>
            <a:ext cx="9128169" cy="6858000"/>
          </a:xfrm>
          <a:prstGeom prst="rect">
            <a:avLst/>
          </a:prstGeom>
        </p:spPr>
      </p:pic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14400" y="1052736"/>
            <a:ext cx="7715200" cy="5073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dirty="0" smtClean="0"/>
              <a:t>Asıl metin stillerini düzenlemek için tıklatın</a:t>
            </a:r>
          </a:p>
          <a:p>
            <a:pPr lvl="1"/>
            <a:r>
              <a:rPr lang="tr-TR" dirty="0" smtClean="0"/>
              <a:t>İkinci düzey</a:t>
            </a:r>
          </a:p>
          <a:p>
            <a:pPr lvl="2"/>
            <a:r>
              <a:rPr lang="tr-TR" dirty="0" smtClean="0"/>
              <a:t>Üçüncü düzey</a:t>
            </a:r>
          </a:p>
          <a:p>
            <a:pPr lvl="3"/>
            <a:r>
              <a:rPr lang="tr-TR" dirty="0" smtClean="0"/>
              <a:t>Dördüncü düzey</a:t>
            </a:r>
          </a:p>
          <a:p>
            <a:pPr lvl="4"/>
            <a:r>
              <a:rPr lang="tr-TR" dirty="0" smtClean="0"/>
              <a:t>Beşinci düzey</a:t>
            </a:r>
            <a:endParaRPr lang="en-US" dirty="0"/>
          </a:p>
        </p:txBody>
      </p:sp>
      <p:sp>
        <p:nvSpPr>
          <p:cNvPr id="4" name="3 Veri Yer Tutucusu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utura Bk BT" pitchFamily="34" charset="0"/>
              </a:defRPr>
            </a:lvl1pPr>
          </a:lstStyle>
          <a:p>
            <a:fld id="{4E8416EB-538B-4D92-A07C-5F3D0A5AAB21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4/20/2014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Altbilgi Yer Tutucusu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utura Bk BT" pitchFamily="34" charset="0"/>
              </a:defRPr>
            </a:lvl1pPr>
          </a:lstStyle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Slayt Numarası Yer Tutucusu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Futura Bk BT" pitchFamily="34" charset="0"/>
              </a:defRPr>
            </a:lvl1pPr>
          </a:lstStyle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5" name="24 Resim" descr="Template Resim_2 copy.png"/>
          <p:cNvPicPr>
            <a:picLocks/>
          </p:cNvPicPr>
          <p:nvPr userDrawn="1"/>
        </p:nvPicPr>
        <p:blipFill>
          <a:blip r:embed="rId8" cstate="print"/>
          <a:stretch>
            <a:fillRect/>
          </a:stretch>
        </p:blipFill>
        <p:spPr>
          <a:xfrm>
            <a:off x="-71576" y="-43200"/>
            <a:ext cx="8460000" cy="843582"/>
          </a:xfrm>
          <a:prstGeom prst="rect">
            <a:avLst/>
          </a:prstGeom>
        </p:spPr>
      </p:pic>
      <p:pic>
        <p:nvPicPr>
          <p:cNvPr id="13" name="Picture 3" descr="C:\Documents and Settings\ozden.hanoglu\Desktop\logo.png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53429" y="71414"/>
            <a:ext cx="516664" cy="690541"/>
          </a:xfrm>
          <a:prstGeom prst="rect">
            <a:avLst/>
          </a:prstGeom>
          <a:noFill/>
        </p:spPr>
      </p:pic>
      <p:sp>
        <p:nvSpPr>
          <p:cNvPr id="2" name="1 Başlık Yer Tutucusu"/>
          <p:cNvSpPr>
            <a:spLocks noGrp="1"/>
          </p:cNvSpPr>
          <p:nvPr>
            <p:ph type="title"/>
          </p:nvPr>
        </p:nvSpPr>
        <p:spPr>
          <a:xfrm>
            <a:off x="395536" y="0"/>
            <a:ext cx="7776864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noProof="0" dirty="0" smtClean="0"/>
              <a:t>Asıl başlık stili için tıklatın</a:t>
            </a:r>
            <a:endParaRPr lang="tr-TR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Corbel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Corbel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Corbel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orbel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Corbel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Corbel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../clipboard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Başlık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RASAT Uydu Görüntülerinin Optimal </a:t>
            </a:r>
            <a:r>
              <a:rPr lang="tr-TR" dirty="0" err="1"/>
              <a:t>Pankeskinleştirilmesi</a:t>
            </a:r>
            <a:endParaRPr lang="tr-TR" dirty="0"/>
          </a:p>
        </p:txBody>
      </p:sp>
      <p:sp>
        <p:nvSpPr>
          <p:cNvPr id="5" name="4 Alt Başlık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smtClean="0"/>
              <a:t>Mustafa T</a:t>
            </a:r>
            <a:r>
              <a:rPr lang="en-US" dirty="0" smtClean="0"/>
              <a:t>eke</a:t>
            </a:r>
            <a:r>
              <a:rPr lang="tr-TR" dirty="0" smtClean="0"/>
              <a:t>, </a:t>
            </a:r>
            <a:r>
              <a:rPr lang="tr-TR" u="sng" dirty="0" smtClean="0"/>
              <a:t>Saygın Seyfioğlu</a:t>
            </a:r>
            <a:r>
              <a:rPr lang="tr-TR" dirty="0" smtClean="0"/>
              <a:t>, Arda Ağçal, Sevgi Gürbü</a:t>
            </a:r>
            <a:r>
              <a:rPr lang="en-US" dirty="0" smtClean="0"/>
              <a:t>z</a:t>
            </a: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/>
            </a:r>
            <a:br>
              <a:rPr lang="tr-TR" dirty="0" smtClean="0"/>
            </a:br>
            <a:r>
              <a:rPr lang="tr-TR" dirty="0" smtClean="0"/>
              <a:t>TÜBİTAK UZAY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YGS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r>
              <a:rPr lang="en-US" dirty="0"/>
              <a:t> </a:t>
            </a:r>
            <a:r>
              <a:rPr lang="en-US" dirty="0" smtClean="0"/>
              <a:t>- Trabzon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E:\SharedData\Pansharp\Tum Resimler\Trabzon\sunum\HPF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3016"/>
            <a:ext cx="914400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836712"/>
            <a:ext cx="75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29" y="3584823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7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Temel</a:t>
            </a:r>
            <a:r>
              <a:rPr lang="en-US" dirty="0"/>
              <a:t> </a:t>
            </a:r>
            <a:r>
              <a:rPr lang="en-US" dirty="0" err="1" smtClean="0"/>
              <a:t>Bileşenler</a:t>
            </a:r>
            <a:r>
              <a:rPr lang="en-US" dirty="0" smtClean="0"/>
              <a:t> </a:t>
            </a:r>
            <a:r>
              <a:rPr lang="en-US" dirty="0" err="1" smtClean="0"/>
              <a:t>Analizi</a:t>
            </a:r>
            <a:r>
              <a:rPr lang="en-US" smtClean="0"/>
              <a:t>(TBA)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8160914" cy="339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740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TBA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r>
              <a:rPr lang="en-US" dirty="0" smtClean="0"/>
              <a:t>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SharedData\Pansharp\Tum Resimler\Trabzon\sunum\PCA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836712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29000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5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Brovey</a:t>
            </a:r>
            <a:r>
              <a:rPr lang="en-US" dirty="0" smtClean="0"/>
              <a:t>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1052736"/>
            <a:ext cx="8915400" cy="475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111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Brovey</a:t>
            </a:r>
            <a:r>
              <a:rPr lang="en-US" dirty="0" smtClean="0"/>
              <a:t> </a:t>
            </a:r>
            <a:r>
              <a:rPr lang="en-US" dirty="0" err="1"/>
              <a:t>y</a:t>
            </a:r>
            <a:r>
              <a:rPr lang="en-US" dirty="0" err="1" smtClean="0"/>
              <a:t>öntemi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SharedData\Pansharp\Tum Resimler\Trabzon\sunum\Brovey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5166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8384" y="836712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4255" y="3420616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29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Wavelet(</a:t>
            </a:r>
            <a:r>
              <a:rPr lang="en-US" dirty="0" err="1" smtClean="0"/>
              <a:t>Dalgacık</a:t>
            </a:r>
            <a:r>
              <a:rPr lang="en-US" dirty="0" smtClean="0"/>
              <a:t>) </a:t>
            </a:r>
            <a:r>
              <a:rPr lang="en-US" dirty="0" err="1" smtClean="0"/>
              <a:t>Transformasyonu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788148" cy="484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607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Wavelet </a:t>
            </a:r>
            <a:r>
              <a:rPr lang="en-US" dirty="0" err="1" smtClean="0"/>
              <a:t>dönüşümü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E:\SharedData\Pansharp\Tum Resimler\Trabzon\sunum\Wavele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1"/>
            <a:ext cx="9144000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836712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356992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6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Gram Schmidt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19324"/>
            <a:ext cx="8568952" cy="523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95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Gram Schmidt </a:t>
            </a:r>
            <a:r>
              <a:rPr lang="en-US" dirty="0" err="1" smtClean="0"/>
              <a:t>metodu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SharedData\Pansharp\Tum Resimler\Trabzon\sunum\GramSchmid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1"/>
            <a:ext cx="9144000" cy="273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2280" y="843340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56992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69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IHS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76" y="1704974"/>
            <a:ext cx="8000923" cy="402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050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Sunu Akışı</a:t>
            </a:r>
            <a:endParaRPr lang="en-US" dirty="0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sz="2900" dirty="0"/>
              <a:t>Giriş</a:t>
            </a:r>
          </a:p>
          <a:p>
            <a:pPr>
              <a:lnSpc>
                <a:spcPct val="90000"/>
              </a:lnSpc>
            </a:pPr>
            <a:r>
              <a:rPr lang="tr-TR" sz="2900" dirty="0" smtClean="0"/>
              <a:t>Pankeskinleştirme Yöntemleri</a:t>
            </a:r>
          </a:p>
          <a:p>
            <a:pPr>
              <a:lnSpc>
                <a:spcPct val="90000"/>
              </a:lnSpc>
            </a:pPr>
            <a:r>
              <a:rPr lang="tr-TR" sz="2900" dirty="0" smtClean="0"/>
              <a:t>Metrikler</a:t>
            </a:r>
          </a:p>
          <a:p>
            <a:pPr>
              <a:lnSpc>
                <a:spcPct val="90000"/>
              </a:lnSpc>
            </a:pPr>
            <a:r>
              <a:rPr lang="tr-TR" sz="2900" dirty="0" smtClean="0"/>
              <a:t>Deneyler</a:t>
            </a:r>
          </a:p>
          <a:p>
            <a:pPr>
              <a:lnSpc>
                <a:spcPct val="90000"/>
              </a:lnSpc>
            </a:pPr>
            <a:r>
              <a:rPr lang="tr-TR" sz="2900" dirty="0" smtClean="0"/>
              <a:t>Çıkarımlar</a:t>
            </a:r>
            <a:endParaRPr lang="en-US" sz="2900" dirty="0" smtClean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7250" y="6356350"/>
            <a:ext cx="7572375" cy="365125"/>
          </a:xfrm>
        </p:spPr>
        <p:txBody>
          <a:bodyPr/>
          <a:lstStyle/>
          <a:p>
            <a:pPr>
              <a:defRPr/>
            </a:pPr>
            <a:r>
              <a:rPr lang="tr-TR" smtClean="0"/>
              <a:t>RASAT Uydu Görüntülerinin Optimal Pankeskinleştirilmesi</a:t>
            </a:r>
            <a:endParaRPr lang="tr-T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IHS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6300"/>
            <a:ext cx="9144000" cy="2612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3051" y="842546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398" y="3347700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HCS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24944"/>
            <a:ext cx="8712968" cy="889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45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HCS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E:\SharedData\Pansharp\Tum Resimler\Trabzon\sunum\HCS_Smart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9144000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21330" y="836712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47700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7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HSV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695"/>
            <a:ext cx="9144000" cy="521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9050" y="915695"/>
            <a:ext cx="68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 pitchFamily="34" charset="0"/>
              </a:rPr>
              <a:t>RGB</a:t>
            </a:r>
            <a:endParaRPr lang="tr-TR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11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HSV </a:t>
            </a:r>
            <a:r>
              <a:rPr lang="en-US" dirty="0" err="1" smtClean="0"/>
              <a:t>yöntemi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edilmiş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örneği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3" descr="E:\SharedData\Pansharp\Tum Resimler\Trabzon\sunum\RG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712"/>
            <a:ext cx="914400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1"/>
            <a:ext cx="9144000" cy="26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-30855" y="836712"/>
            <a:ext cx="6511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rbel" pitchFamily="34" charset="0"/>
              </a:rPr>
              <a:t>KYM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  <a:p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0855" y="3374132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Corbel" pitchFamily="34" charset="0"/>
              </a:rPr>
              <a:t>Pan </a:t>
            </a:r>
            <a:r>
              <a:rPr lang="en-US" dirty="0" err="1" smtClean="0">
                <a:solidFill>
                  <a:schemeClr val="bg1"/>
                </a:solidFill>
                <a:latin typeface="Corbel" pitchFamily="34" charset="0"/>
              </a:rPr>
              <a:t>Keskinleştirilmiş</a:t>
            </a:r>
            <a:endParaRPr lang="tr-TR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69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Metrikler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4400" y="1052736"/>
                <a:ext cx="7715200" cy="511256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tr-TR" b="1" dirty="0"/>
                  <a:t>Root Mean Square Error (RMSE):</a:t>
                </a:r>
                <a:r>
                  <a:rPr lang="tr-TR" dirty="0"/>
                  <a:t> Multispektral resim ve pan keskinleştirilmiş resim arasında ne kadar hata olduğunu gösterir. Pan keskinleştirilmiş resimdeki spektral ve </a:t>
                </a:r>
                <a:r>
                  <a:rPr lang="tr-TR" dirty="0" smtClean="0"/>
                  <a:t>uza</a:t>
                </a:r>
                <a:r>
                  <a:rPr lang="en-US" dirty="0" smtClean="0"/>
                  <a:t>m</a:t>
                </a:r>
                <a:r>
                  <a:rPr lang="tr-TR" dirty="0" smtClean="0"/>
                  <a:t>sal </a:t>
                </a:r>
                <a:r>
                  <a:rPr lang="tr-TR" dirty="0"/>
                  <a:t>kaliteyi inceler.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 </m:t>
                      </m:r>
                      <m:r>
                        <a:rPr lang="tr-TR" i="1">
                          <a:latin typeface="Cambria Math"/>
                        </a:rPr>
                        <m:t>𝑅𝑀𝑆𝐸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limLoc m:val="undOvr"/>
                                  <m:supHide m:val="on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limLoc m:val="undOvr"/>
                                      <m:supHide m:val="on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tr-T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tr-TR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tr-TR" i="1">
                                                  <a:latin typeface="Cambria Math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tr-T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tr-TR" i="1">
                                                  <a:latin typeface="Cambria Math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tr-T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tr-TR" i="1">
                                                  <a:latin typeface="Cambria Math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tr-TR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))</m:t>
                                          </m:r>
                                        </m:e>
                                        <m:sup>
                                          <m:r>
                                            <a:rPr lang="tr-TR" i="1">
                                              <a:latin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𝑑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 ‘X’ çoklu-tayf resmi, ’Y’ pan keskinleştirilmiş resim, ‘x’ piksel ve ‘i’ bant numarasıdır. ‘n’ satır, ‘m’ sütun, d bant sayısıdır.</a:t>
                </a:r>
              </a:p>
              <a:p>
                <a:pPr marL="0" indent="0">
                  <a:buNone/>
                </a:pPr>
                <a:r>
                  <a:rPr lang="tr-TR" b="1" dirty="0"/>
                  <a:t>Spectral Angle Mapper (SAM): </a:t>
                </a:r>
                <a:r>
                  <a:rPr lang="tr-TR" dirty="0"/>
                  <a:t>Multispektral resim ve pan keskinleştirilmiş </a:t>
                </a:r>
                <a:r>
                  <a:rPr lang="tr-TR" dirty="0" smtClean="0"/>
                  <a:t>resmin </a:t>
                </a:r>
                <a:r>
                  <a:rPr lang="tr-TR" dirty="0"/>
                  <a:t>her pikseli arasındaki spektral açıya bakar.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tr-TR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tr-TR" i="1">
                              <a:latin typeface="Cambria Math"/>
                            </a:rPr>
                            <m:t>𝛼</m:t>
                          </m:r>
                        </m:e>
                      </m:func>
                      <m:r>
                        <a:rPr lang="tr-T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tr-TR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rad>
                        </m:den>
                      </m:f>
                      <m:r>
                        <a:rPr lang="tr-TR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’N’ bant sayısı ve ‘x’ ve ‘y’ sırasıyla çoklu-tayf resmindeki ve pan keskinleştirilmiş resimdeki piksel yerlerindeki spektral vektörlerdir. SAM değeri bütün α değerlerinin her piksel için ortalamasıdır. 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4400" y="1052736"/>
                <a:ext cx="7715200" cy="5112568"/>
              </a:xfrm>
              <a:blipFill rotWithShape="1">
                <a:blip r:embed="rId2"/>
                <a:stretch>
                  <a:fillRect l="-790" t="-1671" r="-102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9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Metrikler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tr-TR" b="1" dirty="0"/>
                  <a:t>Qave: </a:t>
                </a:r>
                <a:r>
                  <a:rPr lang="tr-TR" dirty="0"/>
                  <a:t>Bu metrik spektral bozulmayı 3 faktöre göre inceler. Bu faktörler korelasyon kaybı, parlaklık bozulması ve kontrast bozulmasıdır.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𝑄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</a:rPr>
                            <m:t>4</m:t>
                          </m:r>
                          <m:sSub>
                            <m:sSub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𝑥𝑦</m:t>
                              </m:r>
                            </m:sub>
                          </m:sSub>
                          <m:bar>
                            <m:barPr>
                              <m:pos m:val="top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𝑥</m:t>
                              </m:r>
                            </m:e>
                          </m:bar>
                          <m:r>
                            <a:rPr lang="tr-TR" i="1">
                              <a:latin typeface="Cambria Math"/>
                            </a:rPr>
                            <m:t> </m:t>
                          </m:r>
                          <m:bar>
                            <m:barPr>
                              <m:pos m:val="top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tr-TR" i="1">
                                  <a:latin typeface="Cambria Math"/>
                                </a:rPr>
                                <m:t>𝑦</m:t>
                              </m:r>
                            </m:e>
                          </m:bar>
                        </m:num>
                        <m:den>
                          <m:d>
                            <m:d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tr-TR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begChr m:val="["/>
                              <m:endChr m:val="]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( 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</m:bar>
                                  <m:r>
                                    <a:rPr lang="tr-TR" i="1">
                                      <a:latin typeface="Cambria Math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r-TR" i="1">
                                  <a:latin typeface="Cambria Math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( </m:t>
                                  </m:r>
                                  <m:bar>
                                    <m:barPr>
                                      <m:pos m:val="top"/>
                                      <m:ctrlPr>
                                        <a:rPr lang="tr-T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tr-TR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bar>
                                  <m:r>
                                    <a:rPr lang="tr-TR" i="1">
                                      <a:latin typeface="Cambria Math"/>
                                    </a:rPr>
                                    <m:t> )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e>
                    </m:bar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tr-TR" dirty="0"/>
                  <a:t>  ,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e>
                    </m:bar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tr-TR" dirty="0"/>
                  <a:t>  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/>
                              </a:rPr>
                              <m:t>(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/>
                              </a:rPr>
                              <m:t>−</m:t>
                            </m:r>
                            <m:bar>
                              <m:barPr>
                                <m:pos m:val="top"/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bar>
                            <m:r>
                              <a:rPr lang="tr-TR" i="1">
                                <a:latin typeface="Cambria Math"/>
                              </a:rPr>
                              <m:t> )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tr-TR" dirty="0"/>
                  <a:t>  ,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2</m:t>
                        </m:r>
                      </m:sup>
                    </m:sSubSup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tr-TR" i="1">
                                <a:latin typeface="Cambria Math"/>
                              </a:rPr>
                              <m:t>( </m:t>
                            </m:r>
                            <m:sSub>
                              <m:sSubPr>
                                <m:ctrlPr>
                                  <a:rPr lang="tr-T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tr-TR" i="1">
                                    <a:latin typeface="Cambria Math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tr-TR" i="1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tr-TR" i="1">
                                <a:latin typeface="Cambria Math"/>
                              </a:rPr>
                              <m:t>−</m:t>
                            </m:r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  <m:r>
                              <a:rPr lang="tr-TR" i="1">
                                <a:latin typeface="Cambria Math"/>
                              </a:rPr>
                              <m:t> )</m:t>
                            </m:r>
                          </m:e>
                          <m:sup>
                            <m:r>
                              <a:rPr lang="tr-TR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tr-TR" dirty="0"/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tr-TR" i="1">
                            <a:latin typeface="Cambria Math"/>
                          </a:rPr>
                          <m:t>𝑥𝑦</m:t>
                        </m:r>
                      </m:sub>
                    </m:sSub>
                    <m:r>
                      <a:rPr lang="tr-TR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tr-TR" i="1">
                            <a:latin typeface="Cambria Math"/>
                          </a:rPr>
                          <m:t>𝑁</m:t>
                        </m:r>
                        <m:r>
                          <a:rPr lang="tr-TR" i="1">
                            <a:latin typeface="Cambria Math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tr-TR" i="1">
                            <a:latin typeface="Cambria Math"/>
                          </a:rPr>
                          <m:t>𝑖</m:t>
                        </m:r>
                        <m:r>
                          <a:rPr lang="tr-TR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tr-TR" i="1">
                            <a:latin typeface="Cambria Math"/>
                          </a:rPr>
                          <m:t>𝑁</m:t>
                        </m:r>
                      </m:sup>
                      <m:e>
                        <m:r>
                          <a:rPr lang="tr-TR" i="1">
                            <a:latin typeface="Cambria Math"/>
                          </a:rPr>
                          <m:t>( 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tr-TR" i="1">
                                <a:latin typeface="Cambria Math"/>
                              </a:rPr>
                              <m:t>𝑥</m:t>
                            </m:r>
                          </m:e>
                        </m:bar>
                        <m:r>
                          <a:rPr lang="tr-TR" i="1">
                            <a:latin typeface="Cambria Math"/>
                          </a:rPr>
                          <m:t> )( </m:t>
                        </m:r>
                        <m:sSub>
                          <m:sSubPr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tr-TR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tr-TR" i="1">
                            <a:latin typeface="Cambria Math"/>
                          </a:rPr>
                          <m:t>−</m:t>
                        </m:r>
                        <m:bar>
                          <m:barPr>
                            <m:pos m:val="top"/>
                            <m:ctrlPr>
                              <a:rPr lang="tr-TR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tr-TR" i="1">
                                <a:latin typeface="Cambria Math"/>
                              </a:rPr>
                              <m:t>𝑦</m:t>
                            </m:r>
                          </m:e>
                        </m:bar>
                        <m:r>
                          <a:rPr lang="tr-TR" i="1">
                            <a:latin typeface="Cambria Math"/>
                          </a:rPr>
                          <m:t> )</m:t>
                        </m:r>
                      </m:e>
                    </m:nary>
                  </m:oMath>
                </a14:m>
                <a:r>
                  <a:rPr lang="tr-TR" dirty="0"/>
                  <a:t>  ,</a:t>
                </a:r>
              </a:p>
              <a:p>
                <a:pPr marL="0" indent="0">
                  <a:buNone/>
                </a:pPr>
                <a:r>
                  <a:rPr lang="tr-TR" dirty="0"/>
                  <a:t>x = {xi|i = 1,2, · · · , N} ve y = {yi|i = 1,2, · · · , N} sırasıyla çoklu-tayf resmin ve pan keskinleştirilmiş resmin vektörleridir</a:t>
                </a:r>
                <a:r>
                  <a:rPr lang="tr-TR" dirty="0" smtClean="0"/>
                  <a:t>.</a:t>
                </a:r>
                <a:endParaRPr lang="tr-TR" b="1" dirty="0" smtClean="0"/>
              </a:p>
              <a:p>
                <a:pPr marL="0" indent="0">
                  <a:buNone/>
                </a:pPr>
                <a:r>
                  <a:rPr lang="tr-TR" b="1" dirty="0" smtClean="0"/>
                  <a:t>Relative </a:t>
                </a:r>
                <a:r>
                  <a:rPr lang="tr-TR" b="1" dirty="0"/>
                  <a:t>average spectral error (RASE): </a:t>
                </a:r>
                <a:r>
                  <a:rPr lang="tr-TR" dirty="0"/>
                  <a:t>RMSE değerlerinin her bir spektral bant için ortalama başarı değerlerini </a:t>
                </a:r>
                <a:r>
                  <a:rPr lang="tr-TR" dirty="0" smtClean="0"/>
                  <a:t>ölçer.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i="1">
                          <a:latin typeface="Cambria Math"/>
                        </a:rPr>
                        <m:t>𝑅𝐴𝑆𝐸</m:t>
                      </m:r>
                      <m:r>
                        <a:rPr lang="tr-TR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i="1">
                              <a:latin typeface="Cambria Math"/>
                            </a:rPr>
                            <m:t>100</m:t>
                          </m:r>
                        </m:num>
                        <m:den>
                          <m:r>
                            <a:rPr lang="tr-TR" i="1">
                              <a:latin typeface="Cambria Math"/>
                            </a:rPr>
                            <m:t>𝑀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tr-TR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tr-TR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tr-TR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𝑅𝑀𝑆𝐸</m:t>
                                  </m:r>
                                </m:e>
                                <m:sup>
                                  <m:r>
                                    <a:rPr lang="tr-TR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tr-TR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tr-T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tr-TR" i="1">
                                      <a:latin typeface="Cambria Math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tr-TR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tr-TR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rad>
                    </m:oMath>
                  </m:oMathPara>
                </a14:m>
                <a:endParaRPr lang="tr-TR" dirty="0"/>
              </a:p>
              <a:p>
                <a:pPr marL="0" indent="0">
                  <a:buNone/>
                </a:pPr>
                <a:r>
                  <a:rPr lang="tr-TR" dirty="0"/>
                  <a:t>‘M’ çoklu-tayf resmin değerleri ortalaması, ‘N’ bant sayısı, ‘B’ bant numarası, RMSE kök ortalama kare hatasıdır.</a:t>
                </a:r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632" t="-156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6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Metrikler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4400" y="1052736"/>
                <a:ext cx="7715200" cy="5184576"/>
              </a:xfrm>
            </p:spPr>
            <p:txBody>
              <a:bodyPr>
                <a:normAutofit fontScale="40000" lnSpcReduction="20000"/>
              </a:bodyPr>
              <a:lstStyle/>
              <a:p>
                <a:pPr marL="0" indent="0">
                  <a:buNone/>
                </a:pPr>
                <a:r>
                  <a:rPr lang="tr-TR" sz="4800" b="1" dirty="0" smtClean="0"/>
                  <a:t>ERGAS: </a:t>
                </a:r>
                <a:r>
                  <a:rPr lang="tr-TR" sz="4800" dirty="0"/>
                  <a:t>Pan keskinleştirilmiş resimdeki </a:t>
                </a:r>
                <a:r>
                  <a:rPr lang="tr-TR" sz="4800" dirty="0" smtClean="0"/>
                  <a:t>uza</a:t>
                </a:r>
                <a:r>
                  <a:rPr lang="en-US" sz="4800" dirty="0" smtClean="0"/>
                  <a:t>m</a:t>
                </a:r>
                <a:r>
                  <a:rPr lang="tr-TR" sz="4800" dirty="0" smtClean="0"/>
                  <a:t>saldan </a:t>
                </a:r>
                <a:r>
                  <a:rPr lang="tr-TR" sz="4800" dirty="0"/>
                  <a:t>spektrale geçiş kalitesini ölçer.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800" i="1">
                          <a:latin typeface="Cambria Math"/>
                        </a:rPr>
                        <m:t>𝐸𝑅𝐺𝐴𝑆</m:t>
                      </m:r>
                      <m:r>
                        <a:rPr lang="tr-TR" sz="4800" i="1">
                          <a:latin typeface="Cambria Math"/>
                        </a:rPr>
                        <m:t>=100</m:t>
                      </m:r>
                      <m:f>
                        <m:fPr>
                          <m:ctrlPr>
                            <a:rPr lang="tr-TR" sz="4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tr-TR" sz="4800" i="1">
                              <a:latin typeface="Cambria Math"/>
                            </a:rPr>
                            <m:t>h</m:t>
                          </m:r>
                        </m:num>
                        <m:den>
                          <m:r>
                            <a:rPr lang="tr-TR" sz="4800" i="1">
                              <a:latin typeface="Cambria Math"/>
                            </a:rPr>
                            <m:t>𝑙</m:t>
                          </m:r>
                        </m:den>
                      </m:f>
                      <m:rad>
                        <m:radPr>
                          <m:degHide m:val="on"/>
                          <m:ctrlPr>
                            <a:rPr lang="tr-TR" sz="48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tr-TR" sz="4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tr-TR" sz="4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tr-TR" sz="48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tr-TR" sz="4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tr-TR" sz="48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tr-TR" sz="48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tr-TR" sz="48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tr-TR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tr-TR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tr-TR" sz="4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𝑅𝑀𝑆𝐸</m:t>
                                          </m:r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𝜇</m:t>
                                          </m:r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𝑛</m:t>
                                          </m:r>
                                          <m:r>
                                            <a:rPr lang="tr-TR" sz="48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tr-TR" sz="4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tr-TR" sz="4800" dirty="0"/>
              </a:p>
              <a:p>
                <a:pPr marL="0" indent="0">
                  <a:buNone/>
                </a:pPr>
                <a:r>
                  <a:rPr lang="tr-TR" sz="4800" dirty="0"/>
                  <a:t> ‘N’ bant sayısı,  RMSE kök ortalama kare hatası,’h/l’ çoklu-tayf resmin pan resmine oranı, µ(n) n’inci bandın ortalamasıdır.</a:t>
                </a:r>
              </a:p>
              <a:p>
                <a:pPr marL="0" indent="0">
                  <a:buNone/>
                </a:pPr>
                <a:endParaRPr lang="tr-TR" sz="4800" b="1" dirty="0" smtClean="0"/>
              </a:p>
              <a:p>
                <a:pPr marL="0" indent="0">
                  <a:buNone/>
                </a:pPr>
                <a:r>
                  <a:rPr lang="tr-TR" sz="4800" b="1" dirty="0" smtClean="0"/>
                  <a:t>Spatial</a:t>
                </a:r>
                <a:r>
                  <a:rPr lang="tr-TR" sz="4800" b="1" dirty="0"/>
                  <a:t>: </a:t>
                </a:r>
                <a:r>
                  <a:rPr lang="tr-TR" sz="4800" dirty="0"/>
                  <a:t>Bu metrik pan görüntüyle pan keskinleştirilmiş görünütnün her bir bandını yüksek geçiren filtreden geçirip </a:t>
                </a:r>
                <a:r>
                  <a:rPr lang="tr-TR" sz="4800" dirty="0" smtClean="0"/>
                  <a:t>uza</a:t>
                </a:r>
                <a:r>
                  <a:rPr lang="en-US" sz="4800" dirty="0" smtClean="0"/>
                  <a:t>m</a:t>
                </a:r>
                <a:r>
                  <a:rPr lang="tr-TR" sz="4800" dirty="0" smtClean="0"/>
                  <a:t>sal </a:t>
                </a:r>
                <a:r>
                  <a:rPr lang="tr-TR" sz="4800" dirty="0"/>
                  <a:t>benzerliğini karşılaştırır.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sz="4800" i="1">
                          <a:latin typeface="Cambria Math"/>
                        </a:rPr>
                        <m:t>𝑚𝑎𝑠𝑘</m:t>
                      </m:r>
                      <m:r>
                        <a:rPr lang="en-US" sz="4800" b="0" i="1" smtClean="0">
                          <a:latin typeface="Cambria Math"/>
                        </a:rPr>
                        <m:t>𝑒</m:t>
                      </m:r>
                      <m:r>
                        <a:rPr lang="tr-TR" sz="4800" i="1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tr-TR" sz="4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tr-TR" sz="4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tr-TR" sz="4800" i="1">
                                    <a:latin typeface="Cambria Math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tr-TR" sz="4800" dirty="0"/>
              </a:p>
              <a:p>
                <a:pPr marL="0" indent="0">
                  <a:buNone/>
                </a:pPr>
                <a:r>
                  <a:rPr lang="tr-TR" sz="4800" dirty="0"/>
                  <a:t>Önce pan görüntünün </a:t>
                </a:r>
                <a:r>
                  <a:rPr lang="tr-TR" sz="4800" dirty="0" smtClean="0"/>
                  <a:t>mask</a:t>
                </a:r>
                <a:r>
                  <a:rPr lang="en-US" sz="4800" dirty="0" smtClean="0"/>
                  <a:t>e</a:t>
                </a:r>
                <a:r>
                  <a:rPr lang="tr-TR" sz="4800" dirty="0" smtClean="0"/>
                  <a:t> </a:t>
                </a:r>
                <a:r>
                  <a:rPr lang="tr-TR" sz="4800" dirty="0"/>
                  <a:t>ile </a:t>
                </a:r>
                <a:r>
                  <a:rPr lang="en-US" sz="4800" dirty="0" err="1" smtClean="0"/>
                  <a:t>evrişimi</a:t>
                </a:r>
                <a:r>
                  <a:rPr lang="en-US" sz="4800" dirty="0" smtClean="0"/>
                  <a:t> </a:t>
                </a:r>
                <a:r>
                  <a:rPr lang="tr-TR" sz="4800" dirty="0" smtClean="0"/>
                  <a:t>alınır</a:t>
                </a:r>
                <a:r>
                  <a:rPr lang="tr-TR" sz="4800" dirty="0"/>
                  <a:t>. Dana sonra pan keskinleştirilmiş resmin her bandının </a:t>
                </a:r>
                <a:r>
                  <a:rPr lang="tr-TR" sz="4800" dirty="0" smtClean="0"/>
                  <a:t>mask</a:t>
                </a:r>
                <a:r>
                  <a:rPr lang="en-US" sz="4800" dirty="0" smtClean="0"/>
                  <a:t>e</a:t>
                </a:r>
                <a:r>
                  <a:rPr lang="tr-TR" sz="4800" dirty="0" smtClean="0"/>
                  <a:t> </a:t>
                </a:r>
                <a:r>
                  <a:rPr lang="tr-TR" sz="4800" dirty="0"/>
                  <a:t>ile </a:t>
                </a:r>
                <a:r>
                  <a:rPr lang="en-US" sz="4800" dirty="0" err="1" smtClean="0"/>
                  <a:t>evrişimi</a:t>
                </a:r>
                <a:r>
                  <a:rPr lang="en-US" sz="4800" dirty="0" smtClean="0"/>
                  <a:t> </a:t>
                </a:r>
                <a:r>
                  <a:rPr lang="tr-TR" sz="4800" dirty="0" smtClean="0"/>
                  <a:t>alındıktan </a:t>
                </a:r>
                <a:r>
                  <a:rPr lang="tr-TR" sz="4800" dirty="0"/>
                  <a:t>sonra her bant için yüksek geçiren süzgeçten geçen  pan ve pankeskinleştirilmiş resmin korelasyon katsayısı hesaplanır.</a:t>
                </a:r>
              </a:p>
              <a:p>
                <a:endParaRPr lang="tr-TR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4400" y="1052736"/>
                <a:ext cx="7715200" cy="5184576"/>
              </a:xfrm>
              <a:blipFill rotWithShape="1">
                <a:blip r:embed="rId2"/>
                <a:stretch>
                  <a:fillRect l="-711" t="-152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6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Metrikler</a:t>
            </a:r>
            <a:r>
              <a:rPr lang="en-US" dirty="0" smtClean="0"/>
              <a:t> </a:t>
            </a:r>
            <a:r>
              <a:rPr lang="en-US" dirty="0" err="1" smtClean="0"/>
              <a:t>Tablo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914278"/>
              </p:ext>
            </p:extLst>
          </p:nvPr>
        </p:nvGraphicFramePr>
        <p:xfrm>
          <a:off x="467546" y="3933056"/>
          <a:ext cx="8280920" cy="237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/>
                <a:gridCol w="2070230"/>
                <a:gridCol w="2070230"/>
                <a:gridCol w="2070230"/>
              </a:tblGrid>
              <a:tr h="57606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Qave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SAM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Spatial</a:t>
                      </a:r>
                      <a:endParaRPr lang="tr-TR" dirty="0"/>
                    </a:p>
                  </a:txBody>
                  <a:tcPr/>
                </a:tc>
              </a:tr>
              <a:tr h="10321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Ölçütler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Korelasyon Parlaklık</a:t>
                      </a:r>
                    </a:p>
                    <a:p>
                      <a:r>
                        <a:rPr lang="tr-TR" dirty="0" smtClean="0"/>
                        <a:t>Kontrast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Spektral Açı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Uzaysal Kalite</a:t>
                      </a:r>
                      <a:endParaRPr lang="tr-TR" dirty="0"/>
                    </a:p>
                  </a:txBody>
                  <a:tcPr/>
                </a:tc>
              </a:tr>
              <a:tr h="768085">
                <a:tc>
                  <a:txBody>
                    <a:bodyPr/>
                    <a:lstStyle/>
                    <a:p>
                      <a:r>
                        <a:rPr lang="tr-TR" dirty="0" smtClean="0"/>
                        <a:t>Referans</a:t>
                      </a:r>
                      <a:r>
                        <a:rPr lang="tr-TR" baseline="0" dirty="0" smtClean="0"/>
                        <a:t> Değeri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1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5452383"/>
              </p:ext>
            </p:extLst>
          </p:nvPr>
        </p:nvGraphicFramePr>
        <p:xfrm>
          <a:off x="467544" y="1268760"/>
          <a:ext cx="8280920" cy="2376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/>
                <a:gridCol w="2070230"/>
                <a:gridCol w="2070230"/>
                <a:gridCol w="2070230"/>
              </a:tblGrid>
              <a:tr h="576064">
                <a:tc>
                  <a:txBody>
                    <a:bodyPr/>
                    <a:lstStyle/>
                    <a:p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RMSE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RASE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ERGAS</a:t>
                      </a:r>
                      <a:endParaRPr lang="tr-TR" dirty="0"/>
                    </a:p>
                  </a:txBody>
                  <a:tcPr/>
                </a:tc>
              </a:tr>
              <a:tr h="1032114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Ölçütler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Spektral Kalite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Bantların</a:t>
                      </a:r>
                      <a:r>
                        <a:rPr lang="tr-TR" baseline="0" dirty="0" smtClean="0"/>
                        <a:t> Spektral Başarımı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Spektrale</a:t>
                      </a:r>
                      <a:r>
                        <a:rPr lang="tr-TR" baseline="0" dirty="0" smtClean="0"/>
                        <a:t> Geçiş Kalitesi</a:t>
                      </a:r>
                      <a:endParaRPr lang="tr-TR" dirty="0"/>
                    </a:p>
                  </a:txBody>
                  <a:tcPr/>
                </a:tc>
              </a:tr>
              <a:tr h="768085">
                <a:tc>
                  <a:txBody>
                    <a:bodyPr/>
                    <a:lstStyle/>
                    <a:p>
                      <a:r>
                        <a:rPr lang="tr-TR" dirty="0" smtClean="0"/>
                        <a:t>Referans</a:t>
                      </a:r>
                      <a:r>
                        <a:rPr lang="tr-TR" baseline="0" dirty="0" smtClean="0"/>
                        <a:t> Değeri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 smtClean="0"/>
                        <a:t>0</a:t>
                      </a:r>
                      <a:endParaRPr lang="tr-TR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16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RASAT Pan Keskinleştirme Demosu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33605"/>
            <a:ext cx="6408712" cy="537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32240" y="1052736"/>
            <a:ext cx="230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</a:pPr>
            <a:r>
              <a:rPr lang="tr-TR" dirty="0">
                <a:solidFill>
                  <a:prstClr val="black"/>
                </a:solidFill>
                <a:latin typeface="Corbel" pitchFamily="34" charset="0"/>
              </a:rPr>
              <a:t>Hazırlanan Metod ve Metriklerin kullanımını kolaylaştırmak için bir arayüz hazırlandı. </a:t>
            </a:r>
          </a:p>
        </p:txBody>
      </p:sp>
    </p:spTree>
    <p:extLst>
      <p:ext uri="{BB962C8B-B14F-4D97-AF65-F5344CB8AC3E}">
        <p14:creationId xmlns:p14="http://schemas.microsoft.com/office/powerpoint/2010/main" val="15152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Giriş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Uydu</a:t>
            </a:r>
            <a:r>
              <a:rPr lang="en-US" dirty="0" smtClean="0"/>
              <a:t> </a:t>
            </a:r>
            <a:r>
              <a:rPr lang="en-US" dirty="0" err="1" smtClean="0"/>
              <a:t>kameraları</a:t>
            </a:r>
            <a:r>
              <a:rPr lang="en-US" dirty="0" smtClean="0"/>
              <a:t> </a:t>
            </a:r>
            <a:r>
              <a:rPr lang="en-US" dirty="0" err="1" smtClean="0"/>
              <a:t>genelde</a:t>
            </a:r>
            <a:r>
              <a:rPr lang="en-US" dirty="0" smtClean="0"/>
              <a:t> 2 </a:t>
            </a:r>
            <a:r>
              <a:rPr lang="en-US" dirty="0" err="1" smtClean="0"/>
              <a:t>çeşit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alır</a:t>
            </a:r>
            <a:r>
              <a:rPr lang="en-US" dirty="0" smtClean="0"/>
              <a:t>: </a:t>
            </a:r>
            <a:r>
              <a:rPr lang="en-US" dirty="0" err="1" smtClean="0"/>
              <a:t>Çoklu-tayf</a:t>
            </a:r>
            <a:r>
              <a:rPr lang="en-US" dirty="0" smtClean="0"/>
              <a:t> (MS)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Pan </a:t>
            </a:r>
            <a:r>
              <a:rPr lang="en-US" dirty="0" err="1" smtClean="0"/>
              <a:t>görüntü</a:t>
            </a:r>
            <a:r>
              <a:rPr lang="en-US" dirty="0" smtClean="0"/>
              <a:t>.</a:t>
            </a:r>
          </a:p>
          <a:p>
            <a:r>
              <a:rPr lang="en-US" dirty="0" smtClean="0"/>
              <a:t>Pan </a:t>
            </a:r>
            <a:r>
              <a:rPr lang="en-US" dirty="0" err="1" smtClean="0"/>
              <a:t>görüntü</a:t>
            </a:r>
            <a:r>
              <a:rPr lang="en-US" dirty="0" smtClean="0"/>
              <a:t> grayscale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çözünürlüklüdür</a:t>
            </a:r>
            <a:r>
              <a:rPr lang="en-US" dirty="0" smtClean="0"/>
              <a:t>.</a:t>
            </a:r>
          </a:p>
          <a:p>
            <a:r>
              <a:rPr lang="en-US" dirty="0" smtClean="0"/>
              <a:t>MS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genellikle</a:t>
            </a:r>
            <a:r>
              <a:rPr lang="en-US" dirty="0" smtClean="0"/>
              <a:t> 3 </a:t>
            </a:r>
            <a:r>
              <a:rPr lang="en-US" dirty="0" err="1" smtClean="0"/>
              <a:t>veya</a:t>
            </a:r>
            <a:r>
              <a:rPr lang="en-US" dirty="0" smtClean="0"/>
              <a:t> 4 </a:t>
            </a:r>
            <a:r>
              <a:rPr lang="en-US" dirty="0" err="1" smtClean="0"/>
              <a:t>banttan</a:t>
            </a:r>
            <a:r>
              <a:rPr lang="en-US" dirty="0" smtClean="0"/>
              <a:t> </a:t>
            </a:r>
            <a:r>
              <a:rPr lang="en-US" dirty="0" err="1" smtClean="0"/>
              <a:t>oluşur</a:t>
            </a:r>
            <a:r>
              <a:rPr lang="en-US" dirty="0" smtClean="0"/>
              <a:t> (</a:t>
            </a:r>
            <a:r>
              <a:rPr lang="en-US" dirty="0" err="1" smtClean="0"/>
              <a:t>rasat</a:t>
            </a:r>
            <a:r>
              <a:rPr lang="en-US" dirty="0" smtClean="0"/>
              <a:t> </a:t>
            </a:r>
            <a:r>
              <a:rPr lang="en-US" dirty="0" err="1" smtClean="0"/>
              <a:t>için</a:t>
            </a:r>
            <a:r>
              <a:rPr lang="en-US" dirty="0" smtClean="0"/>
              <a:t> KYM) . </a:t>
            </a:r>
            <a:r>
              <a:rPr lang="en-US" dirty="0" err="1" smtClean="0"/>
              <a:t>Renklidir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Pan’a</a:t>
            </a:r>
            <a:r>
              <a:rPr lang="en-US" dirty="0" smtClean="0"/>
              <a:t> </a:t>
            </a:r>
            <a:r>
              <a:rPr lang="en-US" dirty="0" err="1" smtClean="0"/>
              <a:t>göre</a:t>
            </a:r>
            <a:r>
              <a:rPr lang="en-US" dirty="0" smtClean="0"/>
              <a:t> </a:t>
            </a:r>
            <a:r>
              <a:rPr lang="en-US" dirty="0" err="1" smtClean="0"/>
              <a:t>düşük</a:t>
            </a:r>
            <a:r>
              <a:rPr lang="en-US" dirty="0" smtClean="0"/>
              <a:t> </a:t>
            </a:r>
            <a:r>
              <a:rPr lang="en-US" dirty="0" err="1" smtClean="0"/>
              <a:t>çözünürlüklüdür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Görsel</a:t>
            </a:r>
            <a:r>
              <a:rPr lang="en-US" dirty="0" smtClean="0"/>
              <a:t> </a:t>
            </a:r>
            <a:r>
              <a:rPr lang="en-US" dirty="0" err="1" smtClean="0"/>
              <a:t>Sonuç</a:t>
            </a:r>
            <a:r>
              <a:rPr lang="en-US" dirty="0" smtClean="0"/>
              <a:t> - </a:t>
            </a:r>
            <a:r>
              <a:rPr lang="en-US" dirty="0" err="1" smtClean="0"/>
              <a:t>Osmancık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074" name="Picture 2" descr="E:\SharedData\Pansharp\Tum Resimler\Osmancık\sunum\HPF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94" y="3717033"/>
            <a:ext cx="2842908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SharedData\Pansharp\Tum Resimler\Osmancık\sunum\RGB.t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14858"/>
            <a:ext cx="2833442" cy="214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SharedData\Pansharp\Tum Resimler\Osmancık\sunum\HPF_yakin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3365"/>
            <a:ext cx="3888432" cy="298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SharedData\Pansharp\Tum Resimler\Osmancık\sunum\RGB_yakin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712784"/>
            <a:ext cx="3888432" cy="271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1835696" y="3423366"/>
            <a:ext cx="2448272" cy="7257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32174" y="5013176"/>
            <a:ext cx="2551794" cy="1399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835696" y="712784"/>
            <a:ext cx="2448272" cy="827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835696" y="2404056"/>
            <a:ext cx="2448272" cy="10193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11560" y="117062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 pitchFamily="34" charset="0"/>
              </a:rPr>
              <a:t>RGB</a:t>
            </a:r>
            <a:endParaRPr lang="tr-TR" dirty="0">
              <a:latin typeface="Corbe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1560" y="366928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rbel" pitchFamily="34" charset="0"/>
              </a:rPr>
              <a:t>HPF</a:t>
            </a:r>
            <a:endParaRPr lang="tr-TR" dirty="0">
              <a:latin typeface="Corbe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03648" y="4149080"/>
            <a:ext cx="864096" cy="864096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r-TR" b="1" u="none" kern="1200" dirty="0" smtClean="0">
              <a:solidFill>
                <a:schemeClr val="tx1"/>
              </a:solidFill>
              <a:latin typeface="Futura Bk BT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03648" y="1539960"/>
            <a:ext cx="864096" cy="86409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r-TR" b="1" u="none" kern="1200" dirty="0" smtClean="0">
              <a:latin typeface="Futur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54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Tüm</a:t>
            </a:r>
            <a:r>
              <a:rPr lang="en-US" dirty="0" smtClean="0"/>
              <a:t> </a:t>
            </a:r>
            <a:r>
              <a:rPr lang="en-US" dirty="0" err="1" smtClean="0"/>
              <a:t>sonuçlar</a:t>
            </a:r>
            <a:r>
              <a:rPr lang="en-US" dirty="0" smtClean="0"/>
              <a:t> - Trabzon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-126232" y="1894004"/>
            <a:ext cx="9270232" cy="2327084"/>
            <a:chOff x="-85476" y="1614612"/>
            <a:chExt cx="9270232" cy="4001961"/>
          </a:xfrm>
        </p:grpSpPr>
        <p:pic>
          <p:nvPicPr>
            <p:cNvPr id="2050" name="Picture 2" descr="E:\SharedData\Pansharp\Tum Resimler\Trabzon\sunum\sirali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6" y="1700806"/>
              <a:ext cx="9144000" cy="39157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-85476" y="1648318"/>
              <a:ext cx="1129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GSchmidt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3608" y="1633100"/>
              <a:ext cx="7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HCS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67744" y="1648318"/>
              <a:ext cx="7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IHS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357588" y="1628080"/>
              <a:ext cx="7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YGS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521820" y="1621252"/>
              <a:ext cx="755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HSV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52120" y="1614612"/>
              <a:ext cx="864096" cy="424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TBA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04248" y="1621252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Wavelet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937648" y="1614612"/>
              <a:ext cx="1080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Corbel" pitchFamily="34" charset="0"/>
                </a:rPr>
                <a:t>Brovey</a:t>
              </a:r>
              <a:endParaRPr lang="tr-TR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3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Görsel</a:t>
            </a:r>
            <a:r>
              <a:rPr lang="en-US" dirty="0" smtClean="0"/>
              <a:t> </a:t>
            </a:r>
            <a:r>
              <a:rPr lang="en-US" dirty="0" err="1" smtClean="0"/>
              <a:t>Sonuç</a:t>
            </a:r>
            <a:r>
              <a:rPr lang="en-US" dirty="0" smtClean="0"/>
              <a:t> - Trabzon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1631088"/>
            <a:ext cx="9762255" cy="3382088"/>
            <a:chOff x="0" y="1631088"/>
            <a:chExt cx="9762255" cy="3382088"/>
          </a:xfrm>
        </p:grpSpPr>
        <p:pic>
          <p:nvPicPr>
            <p:cNvPr id="3" name="Picture 2" descr="E:\SharedData\Pansharp\Tum Resimler\Trabzon\sunum\Yeni\combined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00808"/>
              <a:ext cx="9143850" cy="3312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13459" y="1631088"/>
              <a:ext cx="1907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orbel" pitchFamily="34" charset="0"/>
                </a:rPr>
                <a:t>Gram Schmidt</a:t>
              </a:r>
              <a:endParaRPr lang="tr-TR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95936" y="163784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orbel" pitchFamily="34" charset="0"/>
                </a:rPr>
                <a:t>YGS</a:t>
              </a:r>
              <a:endParaRPr lang="tr-TR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6886" y="1647374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orbel" pitchFamily="34" charset="0"/>
                </a:rPr>
                <a:t>HCS</a:t>
              </a:r>
              <a:endParaRPr lang="tr-TR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639944" y="1637373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orbel" pitchFamily="34" charset="0"/>
                </a:rPr>
                <a:t>IHS</a:t>
              </a:r>
              <a:endParaRPr lang="tr-TR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02623" y="4643844"/>
              <a:ext cx="125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rbel" pitchFamily="34" charset="0"/>
                </a:rPr>
                <a:t>K</a:t>
              </a:r>
              <a:r>
                <a:rPr lang="en-US" b="1" dirty="0" smtClean="0">
                  <a:solidFill>
                    <a:srgbClr val="00B050"/>
                  </a:solidFill>
                  <a:latin typeface="Corbel" pitchFamily="34" charset="0"/>
                </a:rPr>
                <a:t>Y</a:t>
              </a:r>
              <a:r>
                <a:rPr lang="en-US" b="1" dirty="0" smtClean="0">
                  <a:solidFill>
                    <a:srgbClr val="001EDF"/>
                  </a:solidFill>
                  <a:latin typeface="Corbel" pitchFamily="34" charset="0"/>
                </a:rPr>
                <a:t>M</a:t>
              </a:r>
              <a:endParaRPr lang="tr-TR" b="1" dirty="0">
                <a:solidFill>
                  <a:srgbClr val="001EDF"/>
                </a:solidFill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7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Görsel</a:t>
            </a:r>
            <a:r>
              <a:rPr lang="en-US" dirty="0" smtClean="0"/>
              <a:t> </a:t>
            </a:r>
            <a:r>
              <a:rPr lang="en-US" dirty="0" err="1" smtClean="0"/>
              <a:t>Sonuç</a:t>
            </a:r>
            <a:r>
              <a:rPr lang="en-US" dirty="0" smtClean="0"/>
              <a:t> - İzmir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8380" y="1607756"/>
            <a:ext cx="9144000" cy="3393668"/>
            <a:chOff x="0" y="1988840"/>
            <a:chExt cx="9144000" cy="3393668"/>
          </a:xfrm>
        </p:grpSpPr>
        <p:pic>
          <p:nvPicPr>
            <p:cNvPr id="1026" name="Picture 2" descr="E:\SharedData\Pansharp\Tum Resimler\izmir\sunum\yeni\combined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88840"/>
              <a:ext cx="9144000" cy="3353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0" y="1988840"/>
              <a:ext cx="125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FF0000"/>
                  </a:solidFill>
                  <a:latin typeface="Corbel" pitchFamily="34" charset="0"/>
                </a:rPr>
                <a:t>R</a:t>
              </a:r>
              <a:r>
                <a:rPr lang="en-US" b="1" dirty="0" smtClean="0">
                  <a:solidFill>
                    <a:srgbClr val="00B050"/>
                  </a:solidFill>
                  <a:latin typeface="Corbel" pitchFamily="34" charset="0"/>
                </a:rPr>
                <a:t>G</a:t>
              </a:r>
              <a:r>
                <a:rPr lang="en-US" b="1" dirty="0" smtClean="0">
                  <a:solidFill>
                    <a:srgbClr val="001EDF"/>
                  </a:solidFill>
                  <a:latin typeface="Corbel" pitchFamily="34" charset="0"/>
                </a:rPr>
                <a:t>B</a:t>
              </a:r>
              <a:endParaRPr lang="tr-TR" b="1" dirty="0">
                <a:latin typeface="Corbe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0" y="5013176"/>
              <a:ext cx="1907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orbel" pitchFamily="34" charset="0"/>
                </a:rPr>
                <a:t>Gram Schmidt</a:t>
              </a:r>
              <a:endParaRPr lang="tr-TR" b="1" dirty="0">
                <a:latin typeface="Corbe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39752" y="5013176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orbel" pitchFamily="34" charset="0"/>
                </a:rPr>
                <a:t>YGS</a:t>
              </a:r>
              <a:endParaRPr lang="tr-TR" b="1" dirty="0">
                <a:latin typeface="Corbel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0" y="5013176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orbel" pitchFamily="34" charset="0"/>
                </a:rPr>
                <a:t>HCS</a:t>
              </a:r>
              <a:endParaRPr lang="tr-TR" b="1" dirty="0">
                <a:latin typeface="Corbel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76256" y="5013176"/>
              <a:ext cx="10081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latin typeface="Corbel" pitchFamily="34" charset="0"/>
                </a:rPr>
                <a:t>IHS</a:t>
              </a:r>
              <a:endParaRPr lang="tr-TR" b="1" dirty="0"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9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Görsel</a:t>
            </a:r>
            <a:r>
              <a:rPr lang="en-US" dirty="0" smtClean="0"/>
              <a:t> </a:t>
            </a:r>
            <a:r>
              <a:rPr lang="en-US" dirty="0" err="1" smtClean="0"/>
              <a:t>Sonuç</a:t>
            </a:r>
            <a:r>
              <a:rPr lang="en-US" dirty="0" smtClean="0"/>
              <a:t>-İstanbul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3174" y="1379803"/>
            <a:ext cx="8567705" cy="4209686"/>
            <a:chOff x="303174" y="1379803"/>
            <a:chExt cx="8567705" cy="4209686"/>
          </a:xfrm>
        </p:grpSpPr>
        <p:pic>
          <p:nvPicPr>
            <p:cNvPr id="1026" name="Picture 2" descr="E:\SharedData\Pansharp\Tum Resimler\istanbul\sunum\boydan\sirali.t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970" y="1379803"/>
              <a:ext cx="8536909" cy="4209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03174" y="1379803"/>
              <a:ext cx="99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PAN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32240" y="2230924"/>
              <a:ext cx="99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IHS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02424" y="2230924"/>
              <a:ext cx="99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HCS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11760" y="2230924"/>
              <a:ext cx="99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YGS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3174" y="2230924"/>
              <a:ext cx="1604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Gram Schmidt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914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Görsel</a:t>
            </a:r>
            <a:r>
              <a:rPr lang="en-US" dirty="0" smtClean="0"/>
              <a:t> </a:t>
            </a:r>
            <a:r>
              <a:rPr lang="en-US" dirty="0" err="1" smtClean="0"/>
              <a:t>Sonuç</a:t>
            </a:r>
            <a:r>
              <a:rPr lang="en-US" dirty="0" smtClean="0"/>
              <a:t> – İstanbul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408719" y="836712"/>
            <a:ext cx="8712968" cy="5452698"/>
            <a:chOff x="1089323" y="980728"/>
            <a:chExt cx="7270130" cy="5308682"/>
          </a:xfrm>
        </p:grpSpPr>
        <p:pic>
          <p:nvPicPr>
            <p:cNvPr id="1026" name="Picture 2" descr="E:\SharedData\Pansharp\Tum Resimler\istanbul\sunum\combined4.t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9323" y="980728"/>
              <a:ext cx="6910090" cy="53013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89323" y="980728"/>
              <a:ext cx="1682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Gram Schmidt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89323" y="5912789"/>
              <a:ext cx="1296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HCS</a:t>
              </a:r>
              <a:r>
                <a:rPr lang="en-US" dirty="0" smtClean="0">
                  <a:latin typeface="Corbel" pitchFamily="34" charset="0"/>
                </a:rPr>
                <a:t> </a:t>
              </a:r>
              <a:endParaRPr lang="tr-TR" dirty="0">
                <a:latin typeface="Corbel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0312" y="5920078"/>
              <a:ext cx="9791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YGS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88323" y="980728"/>
              <a:ext cx="7631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Corbel" pitchFamily="34" charset="0"/>
                </a:rPr>
                <a:t>IHS</a:t>
              </a:r>
              <a:endParaRPr lang="tr-TR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461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Metrik </a:t>
            </a:r>
            <a:r>
              <a:rPr lang="en-US" dirty="0" err="1" smtClean="0"/>
              <a:t>Sonuçlar</a:t>
            </a:r>
            <a:r>
              <a:rPr lang="tr-TR" dirty="0" smtClean="0"/>
              <a:t>ı</a:t>
            </a:r>
            <a:r>
              <a:rPr lang="en-US" dirty="0" smtClean="0"/>
              <a:t> 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455202"/>
              </p:ext>
            </p:extLst>
          </p:nvPr>
        </p:nvGraphicFramePr>
        <p:xfrm>
          <a:off x="107502" y="1321889"/>
          <a:ext cx="8856988" cy="412333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984110"/>
                <a:gridCol w="984110"/>
                <a:gridCol w="984110"/>
                <a:gridCol w="984110"/>
                <a:gridCol w="992111"/>
                <a:gridCol w="976107"/>
                <a:gridCol w="984110"/>
                <a:gridCol w="984110"/>
                <a:gridCol w="984110"/>
              </a:tblGrid>
              <a:tr h="576064">
                <a:tc>
                  <a:txBody>
                    <a:bodyPr/>
                    <a:lstStyle/>
                    <a:p>
                      <a:pPr algn="l" fontAlgn="b"/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</a:rPr>
                        <a:t>YGS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smtClean="0">
                          <a:effectLst/>
                        </a:rPr>
                        <a:t>TBA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Brovey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 smtClean="0">
                          <a:effectLst/>
                        </a:rPr>
                        <a:t>G</a:t>
                      </a:r>
                      <a:r>
                        <a:rPr lang="en-US" sz="1800" u="none" strike="noStrike" dirty="0" smtClean="0">
                          <a:effectLst/>
                        </a:rPr>
                        <a:t>Schmidt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Wavelet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HSV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IHS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 smtClean="0">
                          <a:effectLst/>
                        </a:rPr>
                        <a:t>HCS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>
                          <a:effectLst/>
                        </a:rPr>
                        <a:t>RMSE|0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17,38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5,67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87,06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2,24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2,63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46,86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3,87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4,96</a:t>
                      </a: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>
                          <a:effectLst/>
                        </a:rPr>
                        <a:t>SAM|0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0,51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0,78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0,23</a:t>
                      </a: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>
                          <a:effectLst/>
                        </a:rPr>
                        <a:t>CC|1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0,86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>
                          <a:effectLst/>
                        </a:rPr>
                        <a:t>RASE|0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15,94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4,97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81,06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2,13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2,42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44,53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3,43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4,69</a:t>
                      </a: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>
                          <a:effectLst/>
                        </a:rPr>
                        <a:t>QAVE|1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0,17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1,00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>
                          <a:effectLst/>
                        </a:rPr>
                        <a:t>ERGAS|0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4,06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1,32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94,71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0,63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19,68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1,19</a:t>
                      </a:r>
                    </a:p>
                  </a:txBody>
                  <a:tcPr marL="9525" marR="9525" marT="9525" marB="0" anchor="ctr"/>
                </a:tc>
              </a:tr>
              <a:tr h="506753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>
                          <a:effectLst/>
                        </a:rPr>
                        <a:t>Spatial|1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0,91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589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Metrik Sonuçları </a:t>
            </a:r>
            <a:r>
              <a:rPr lang="tr-TR" dirty="0" smtClean="0"/>
              <a:t>– Ticari Yöntemler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64142"/>
              </p:ext>
            </p:extLst>
          </p:nvPr>
        </p:nvGraphicFramePr>
        <p:xfrm>
          <a:off x="107504" y="1628800"/>
          <a:ext cx="8856989" cy="3730265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805181"/>
                <a:gridCol w="805181"/>
                <a:gridCol w="805181"/>
                <a:gridCol w="805181"/>
                <a:gridCol w="811727"/>
                <a:gridCol w="798633"/>
                <a:gridCol w="805181"/>
                <a:gridCol w="805181"/>
                <a:gridCol w="805181"/>
                <a:gridCol w="818271"/>
                <a:gridCol w="792091"/>
              </a:tblGrid>
              <a:tr h="432047">
                <a:tc>
                  <a:txBody>
                    <a:bodyPr/>
                    <a:lstStyle/>
                    <a:p>
                      <a:pPr algn="l" fontAlgn="b"/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>
                          <a:effectLst/>
                        </a:rPr>
                        <a:t>Brovey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 err="1" smtClean="0">
                          <a:effectLst/>
                        </a:rPr>
                        <a:t>Erdas</a:t>
                      </a:r>
                      <a:endParaRPr lang="tr-TR" sz="16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tr-TR" sz="1600" u="none" strike="noStrike" dirty="0" err="1" smtClean="0">
                          <a:effectLst/>
                        </a:rPr>
                        <a:t>Brovey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>
                          <a:effectLst/>
                        </a:rPr>
                        <a:t>Wavelet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 err="1" smtClean="0">
                          <a:effectLst/>
                        </a:rPr>
                        <a:t>Erdas</a:t>
                      </a:r>
                      <a:endParaRPr lang="tr-TR" sz="16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tr-TR" sz="1600" u="none" strike="noStrike" dirty="0" err="1" smtClean="0">
                          <a:effectLst/>
                        </a:rPr>
                        <a:t>Wavelet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>
                          <a:effectLst/>
                        </a:rPr>
                        <a:t>Gs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 smtClean="0">
                          <a:effectLst/>
                        </a:rPr>
                        <a:t>ENVI</a:t>
                      </a:r>
                    </a:p>
                    <a:p>
                      <a:pPr algn="ctr" fontAlgn="b"/>
                      <a:r>
                        <a:rPr lang="tr-TR" sz="1600" u="none" strike="noStrike" dirty="0" err="1" smtClean="0">
                          <a:effectLst/>
                        </a:rPr>
                        <a:t>Gs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>
                          <a:effectLst/>
                        </a:rPr>
                        <a:t>HCS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 smtClean="0">
                          <a:effectLst/>
                        </a:rPr>
                        <a:t>E</a:t>
                      </a:r>
                      <a:r>
                        <a:rPr lang="tr-TR" sz="1600" u="none" strike="noStrike" dirty="0" smtClean="0">
                          <a:effectLst/>
                        </a:rPr>
                        <a:t>RDAS</a:t>
                      </a:r>
                    </a:p>
                    <a:p>
                      <a:pPr algn="ctr" fontAlgn="b"/>
                      <a:r>
                        <a:rPr lang="tr-TR" sz="1600" u="none" strike="noStrike" dirty="0" smtClean="0">
                          <a:effectLst/>
                        </a:rPr>
                        <a:t>HCS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 err="1" smtClean="0">
                          <a:effectLst/>
                        </a:rPr>
                        <a:t>ArcGIS</a:t>
                      </a:r>
                      <a:endParaRPr lang="tr-TR" sz="1600" u="none" strike="noStrike" dirty="0" smtClean="0">
                        <a:effectLst/>
                      </a:endParaRPr>
                    </a:p>
                    <a:p>
                      <a:pPr algn="ctr" fontAlgn="b"/>
                      <a:r>
                        <a:rPr lang="tr-TR" sz="1600" u="none" strike="noStrike" dirty="0" smtClean="0">
                          <a:effectLst/>
                        </a:rPr>
                        <a:t>Esri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u="none" strike="noStrike" dirty="0" smtClean="0">
                          <a:effectLst/>
                        </a:rPr>
                        <a:t>ENVI </a:t>
                      </a:r>
                      <a:r>
                        <a:rPr lang="tr-TR" sz="1600" u="none" strike="noStrike" dirty="0" err="1" smtClean="0">
                          <a:effectLst/>
                        </a:rPr>
                        <a:t>Spear</a:t>
                      </a:r>
                      <a:endParaRPr lang="tr-T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21217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>
                          <a:effectLst/>
                        </a:rPr>
                        <a:t>RMSE|0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101,18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101,18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3,69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4,42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4,74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5,19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8,16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8,26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3,76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4,91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21217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>
                          <a:effectLst/>
                        </a:rPr>
                        <a:t>SAM|0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0,00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0,55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0,57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0,53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0,44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0,30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0,38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0,35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0,31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0,44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21217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 smtClean="0">
                          <a:effectLst/>
                        </a:rPr>
                        <a:t>RASE|0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79,54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79,54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2,90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3,48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3,72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4,08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6,42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6,49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2,96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3,86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21217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 smtClean="0">
                          <a:effectLst/>
                        </a:rPr>
                        <a:t>QAVE|1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0,17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0,17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0,91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0,97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0,95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0,95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0,93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4096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 smtClean="0">
                          <a:effectLst/>
                        </a:rPr>
                        <a:t>ERGAS|0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90,50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90,50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0,72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0,86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1,02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1,60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1,62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0,74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74096">
                <a:tc>
                  <a:txBody>
                    <a:bodyPr/>
                    <a:lstStyle/>
                    <a:p>
                      <a:pPr algn="l" fontAlgn="b"/>
                      <a:r>
                        <a:rPr lang="tr-TR" sz="1800" u="none" strike="noStrike" dirty="0" smtClean="0">
                          <a:effectLst/>
                        </a:rPr>
                        <a:t>Spatial|1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0,99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0,96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0,90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0,89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0,98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0,99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0,95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0,94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0,95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u="none" strike="noStrike" dirty="0">
                          <a:effectLst/>
                        </a:rPr>
                        <a:t>0,98</a:t>
                      </a:r>
                      <a:endParaRPr lang="tr-T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1291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Ticari</a:t>
            </a:r>
            <a:r>
              <a:rPr lang="en-US" dirty="0" smtClean="0"/>
              <a:t> </a:t>
            </a:r>
            <a:r>
              <a:rPr lang="en-US" dirty="0" err="1" smtClean="0"/>
              <a:t>Yazılım</a:t>
            </a:r>
            <a:r>
              <a:rPr lang="en-US" dirty="0" smtClean="0"/>
              <a:t> </a:t>
            </a:r>
            <a:r>
              <a:rPr lang="en-US" dirty="0" err="1" smtClean="0"/>
              <a:t>Karşılaştırma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99592" y="1196752"/>
            <a:ext cx="7140700" cy="5026174"/>
            <a:chOff x="950640" y="1196752"/>
            <a:chExt cx="6924676" cy="5026174"/>
          </a:xfrm>
        </p:grpSpPr>
        <p:pic>
          <p:nvPicPr>
            <p:cNvPr id="1026" name="Picture 2" descr="C:\Users\saygin.seyfioglu\Desktop\solGSsagenvi.tif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640" y="1196752"/>
              <a:ext cx="6924676" cy="502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50640" y="1196752"/>
              <a:ext cx="8130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  <a:latin typeface="Corbel" pitchFamily="34" charset="0"/>
                </a:rPr>
                <a:t>GS</a:t>
              </a:r>
              <a:endParaRPr lang="tr-TR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412978" y="1196752"/>
              <a:ext cx="1095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>
                  <a:solidFill>
                    <a:schemeClr val="bg1"/>
                  </a:solidFill>
                  <a:latin typeface="Corbel" pitchFamily="34" charset="0"/>
                </a:rPr>
                <a:t>Envi</a:t>
              </a:r>
              <a:r>
                <a:rPr lang="en-US" b="1" dirty="0" smtClean="0">
                  <a:solidFill>
                    <a:schemeClr val="bg1"/>
                  </a:solidFill>
                  <a:latin typeface="Corbel" pitchFamily="34" charset="0"/>
                </a:rPr>
                <a:t> GS</a:t>
              </a:r>
              <a:endParaRPr lang="tr-TR" b="1" dirty="0">
                <a:solidFill>
                  <a:schemeClr val="bg1"/>
                </a:solidFill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586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Ticari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Karşılaştırma</a:t>
            </a:r>
            <a:r>
              <a:rPr lang="en-US" dirty="0"/>
              <a:t> </a:t>
            </a:r>
            <a:r>
              <a:rPr lang="en-US" dirty="0" err="1"/>
              <a:t>Görüntüleri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0" name="Picture 2" descr="C:\Users\saygin.seyfioglu\Desktop\solhcssagerdashCS.ti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196752"/>
            <a:ext cx="7128792" cy="499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71600" y="120402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pitchFamily="34" charset="0"/>
              </a:rPr>
              <a:t>HCS</a:t>
            </a:r>
            <a:endParaRPr lang="tr-TR" b="1" dirty="0">
              <a:solidFill>
                <a:schemeClr val="bg1"/>
              </a:solidFill>
              <a:latin typeface="Corbe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33938" y="1204020"/>
            <a:ext cx="150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Corbel" pitchFamily="34" charset="0"/>
              </a:rPr>
              <a:t>Erdas</a:t>
            </a:r>
            <a:r>
              <a:rPr lang="en-US" b="1" dirty="0" smtClean="0">
                <a:solidFill>
                  <a:schemeClr val="bg1"/>
                </a:solidFill>
                <a:latin typeface="Corbel" pitchFamily="34" charset="0"/>
              </a:rPr>
              <a:t> HCS</a:t>
            </a:r>
            <a:endParaRPr lang="tr-TR" b="1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0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Bant</a:t>
            </a:r>
            <a:r>
              <a:rPr lang="en-US" dirty="0" smtClean="0"/>
              <a:t> </a:t>
            </a:r>
            <a:r>
              <a:rPr lang="en-US" dirty="0" err="1" smtClean="0"/>
              <a:t>görüntüleri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 smtClean="0"/>
              <a:t>         </a:t>
            </a:r>
            <a:endParaRPr lang="tr-TR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96" y="1700808"/>
            <a:ext cx="2250236" cy="448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700808"/>
            <a:ext cx="1800000" cy="44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2" y="1700808"/>
            <a:ext cx="1807023" cy="44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855" y="1700808"/>
            <a:ext cx="1800000" cy="447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/>
          <p:cNvGrpSpPr/>
          <p:nvPr/>
        </p:nvGrpSpPr>
        <p:grpSpPr>
          <a:xfrm>
            <a:off x="971600" y="1054476"/>
            <a:ext cx="7243327" cy="648639"/>
            <a:chOff x="971600" y="1054476"/>
            <a:chExt cx="7243327" cy="648639"/>
          </a:xfrm>
        </p:grpSpPr>
        <p:sp>
          <p:nvSpPr>
            <p:cNvPr id="14" name="TextBox 13"/>
            <p:cNvSpPr txBox="1"/>
            <p:nvPr/>
          </p:nvSpPr>
          <p:spPr>
            <a:xfrm>
              <a:off x="971600" y="1054477"/>
              <a:ext cx="16561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latin typeface="Corbel" pitchFamily="34" charset="0"/>
                </a:rPr>
                <a:t>  Pan 7.5m</a:t>
              </a:r>
            </a:p>
            <a:p>
              <a:pPr algn="ctr"/>
              <a:r>
                <a:rPr lang="en-US" dirty="0" smtClean="0">
                  <a:latin typeface="Corbel" pitchFamily="34" charset="0"/>
                </a:rPr>
                <a:t>   420-730 nm</a:t>
              </a:r>
              <a:endParaRPr lang="tr-TR" dirty="0">
                <a:latin typeface="Corbe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03748" y="1054477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0000"/>
                  </a:solidFill>
                  <a:latin typeface="Corbel" pitchFamily="34" charset="0"/>
                </a:rPr>
                <a:t>Kırmızı</a:t>
              </a:r>
              <a:r>
                <a:rPr lang="en-US" dirty="0" smtClean="0">
                  <a:solidFill>
                    <a:srgbClr val="FF0000"/>
                  </a:solidFill>
                  <a:latin typeface="Corbel" pitchFamily="34" charset="0"/>
                </a:rPr>
                <a:t> 15m</a:t>
              </a:r>
            </a:p>
            <a:p>
              <a:pPr algn="ctr"/>
              <a:r>
                <a:rPr lang="en-US" dirty="0" smtClean="0">
                  <a:solidFill>
                    <a:srgbClr val="FF0000"/>
                  </a:solidFill>
                  <a:latin typeface="Corbel" pitchFamily="34" charset="0"/>
                </a:rPr>
                <a:t>580-730 nm</a:t>
              </a:r>
              <a:endParaRPr lang="tr-TR" dirty="0">
                <a:solidFill>
                  <a:srgbClr val="FF0000"/>
                </a:solidFill>
                <a:latin typeface="Corbe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76056" y="1054476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B050"/>
                  </a:solidFill>
                  <a:latin typeface="Corbel" pitchFamily="34" charset="0"/>
                </a:rPr>
                <a:t>Yeşil</a:t>
              </a:r>
              <a:r>
                <a:rPr lang="en-US" dirty="0" smtClean="0">
                  <a:solidFill>
                    <a:srgbClr val="00B050"/>
                  </a:solidFill>
                  <a:latin typeface="Corbel" pitchFamily="34" charset="0"/>
                </a:rPr>
                <a:t> 15m</a:t>
              </a:r>
            </a:p>
            <a:p>
              <a:pPr algn="ctr"/>
              <a:r>
                <a:rPr lang="en-US" dirty="0" smtClean="0">
                  <a:solidFill>
                    <a:srgbClr val="00B050"/>
                  </a:solidFill>
                  <a:latin typeface="Corbel" pitchFamily="34" charset="0"/>
                </a:rPr>
                <a:t>550-580 nm</a:t>
              </a:r>
              <a:endParaRPr lang="tr-TR" dirty="0">
                <a:solidFill>
                  <a:srgbClr val="00B050"/>
                </a:solidFill>
                <a:latin typeface="Corbel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918783" y="1056784"/>
              <a:ext cx="1296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1EDF"/>
                  </a:solidFill>
                  <a:latin typeface="Corbel" pitchFamily="34" charset="0"/>
                </a:rPr>
                <a:t>Mavi</a:t>
              </a:r>
              <a:r>
                <a:rPr lang="en-US" dirty="0" smtClean="0">
                  <a:solidFill>
                    <a:srgbClr val="001EDF"/>
                  </a:solidFill>
                  <a:latin typeface="Corbel" pitchFamily="34" charset="0"/>
                </a:rPr>
                <a:t> 15m</a:t>
              </a:r>
            </a:p>
            <a:p>
              <a:pPr algn="ctr"/>
              <a:r>
                <a:rPr lang="en-US" dirty="0" smtClean="0">
                  <a:solidFill>
                    <a:srgbClr val="001EDF"/>
                  </a:solidFill>
                  <a:latin typeface="Corbel" pitchFamily="34" charset="0"/>
                </a:rPr>
                <a:t>420-550 nm</a:t>
              </a:r>
              <a:endParaRPr lang="tr-TR" dirty="0">
                <a:solidFill>
                  <a:srgbClr val="001EDF"/>
                </a:solidFill>
                <a:latin typeface="Corbe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3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Rakamsal Sonuçlar – Ara Örnekleme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339190"/>
              </p:ext>
            </p:extLst>
          </p:nvPr>
        </p:nvGraphicFramePr>
        <p:xfrm>
          <a:off x="107505" y="908720"/>
          <a:ext cx="8928993" cy="4537148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737810"/>
                <a:gridCol w="635880"/>
                <a:gridCol w="642533"/>
                <a:gridCol w="690402"/>
                <a:gridCol w="733188"/>
                <a:gridCol w="673110"/>
                <a:gridCol w="711612"/>
                <a:gridCol w="576064"/>
                <a:gridCol w="792088"/>
                <a:gridCol w="720080"/>
                <a:gridCol w="648072"/>
                <a:gridCol w="700660"/>
                <a:gridCol w="667494"/>
              </a:tblGrid>
              <a:tr h="720080">
                <a:tc>
                  <a:txBody>
                    <a:bodyPr/>
                    <a:lstStyle/>
                    <a:p>
                      <a:pPr algn="ctr" fontAlgn="b"/>
                      <a:endParaRPr lang="tr-TR" sz="18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IHS</a:t>
                      </a:r>
                    </a:p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cubic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IHS</a:t>
                      </a:r>
                    </a:p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bilinear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IHS</a:t>
                      </a:r>
                    </a:p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nearest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GS</a:t>
                      </a:r>
                      <a:endParaRPr lang="en-US" sz="1600" b="0" i="0" u="none" strike="noStrike" dirty="0" smtClean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cubic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GS</a:t>
                      </a:r>
                      <a:endParaRPr lang="en-US" sz="1600" b="0" i="0" u="none" strike="noStrike" dirty="0" smtClean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bilinear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GS</a:t>
                      </a:r>
                      <a:endParaRPr lang="en-US" sz="1600" b="0" i="0" u="none" strike="noStrike" dirty="0" smtClean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  <a:p>
                      <a:pPr algn="ctr" fontAlgn="b"/>
                      <a:r>
                        <a:rPr lang="tr-TR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nearest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YGS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cubic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YGS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bilinear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YGS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nearest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HCS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cubic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HCS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bilinear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HCS</a:t>
                      </a:r>
                    </a:p>
                    <a:p>
                      <a:pPr algn="ctr" fontAlgn="b"/>
                      <a:r>
                        <a:rPr lang="en-US" sz="16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nearest</a:t>
                      </a:r>
                      <a:endParaRPr lang="tr-TR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RMSE|0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2,29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2,76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2,44</a:t>
                      </a:r>
                    </a:p>
                  </a:txBody>
                  <a:tcPr marL="9525" marR="9525" marT="9525" marB="0" anchor="b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2,88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13,10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13,10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4,93</a:t>
                      </a:r>
                    </a:p>
                  </a:txBody>
                  <a:tcPr marL="9525" marR="9525" marT="9525" marB="0" anchor="b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4,93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SAM|0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0,07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0,41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0,33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0,28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RASE|0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2,18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2,33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2,81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2,93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13,32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13,35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4,42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5,01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>
                          <a:effectLst/>
                        </a:rPr>
                        <a:t>QAVE|1</a:t>
                      </a:r>
                      <a:endParaRPr lang="tr-T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0,95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0,97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ERGAS|0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0,58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0,75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1,26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36178"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u="none" strike="noStrike" dirty="0">
                          <a:effectLst/>
                        </a:rPr>
                        <a:t>Spatial|1</a:t>
                      </a:r>
                      <a:endParaRPr lang="tr-T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0,94</a:t>
                      </a:r>
                    </a:p>
                  </a:txBody>
                  <a:tcPr marL="9525" marR="9525" marT="9525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0,94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3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Metot</a:t>
            </a:r>
            <a:r>
              <a:rPr lang="en-US" dirty="0" smtClean="0"/>
              <a:t> </a:t>
            </a:r>
            <a:r>
              <a:rPr lang="en-US" dirty="0" err="1" smtClean="0"/>
              <a:t>Süreleri</a:t>
            </a:r>
            <a:endParaRPr lang="tr-TR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9216422"/>
              </p:ext>
            </p:extLst>
          </p:nvPr>
        </p:nvGraphicFramePr>
        <p:xfrm>
          <a:off x="1835696" y="1124744"/>
          <a:ext cx="5328592" cy="4680518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2664296"/>
                <a:gridCol w="2664296"/>
              </a:tblGrid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Metotlar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 smtClean="0">
                          <a:effectLst/>
                        </a:rPr>
                        <a:t>Süre</a:t>
                      </a:r>
                      <a:r>
                        <a:rPr lang="en-US" sz="2000" u="none" strike="noStrike" dirty="0" smtClean="0">
                          <a:effectLst/>
                        </a:rPr>
                        <a:t>(</a:t>
                      </a:r>
                      <a:r>
                        <a:rPr lang="en-US" sz="2000" u="none" strike="noStrike" dirty="0" err="1" smtClean="0">
                          <a:effectLst/>
                        </a:rPr>
                        <a:t>sn</a:t>
                      </a:r>
                      <a:r>
                        <a:rPr lang="en-US" sz="2000" u="none" strike="noStrike" dirty="0" smtClean="0">
                          <a:effectLst/>
                        </a:rPr>
                        <a:t>)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 smtClean="0">
                          <a:effectLst/>
                        </a:rPr>
                        <a:t>YGS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 smtClean="0">
                          <a:effectLst/>
                        </a:rPr>
                        <a:t>1,8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smtClean="0">
                          <a:effectLst/>
                        </a:rPr>
                        <a:t>TBA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 smtClean="0">
                          <a:effectLst/>
                        </a:rPr>
                        <a:t>3,6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Brovey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3,2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863582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Gram Schmidt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38,3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Wavelet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24,6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>
                          <a:effectLst/>
                        </a:rPr>
                        <a:t>HSV</a:t>
                      </a:r>
                      <a:endParaRPr lang="tr-T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8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>
                          <a:effectLst/>
                        </a:rPr>
                        <a:t>IHS </a:t>
                      </a:r>
                      <a:endParaRPr lang="tr-T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11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477117"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>
                          <a:effectLst/>
                        </a:rPr>
                        <a:t>HCS</a:t>
                      </a:r>
                      <a:endParaRPr lang="tr-TR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2000" u="none" strike="noStrike" dirty="0">
                          <a:effectLst/>
                        </a:rPr>
                        <a:t>8,3</a:t>
                      </a:r>
                      <a:endParaRPr lang="tr-T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99792" y="5867980"/>
            <a:ext cx="3917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>
                <a:latin typeface="Corbel" pitchFamily="34" charset="0"/>
              </a:rPr>
              <a:t>MATLAB 2013b , Core i7 3820 @3.4 Ghz</a:t>
            </a:r>
            <a:endParaRPr lang="tr-TR" dirty="0"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81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Sonuçlar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Yapılan Pan Keskinleştirme sonuçlarında Spatial metriğinin verdiği bilgiye göre </a:t>
            </a:r>
            <a:r>
              <a:rPr lang="tr-TR" dirty="0" smtClean="0"/>
              <a:t>uza</a:t>
            </a:r>
            <a:r>
              <a:rPr lang="en-US" dirty="0" smtClean="0"/>
              <a:t>m</a:t>
            </a:r>
            <a:r>
              <a:rPr lang="tr-TR" dirty="0" smtClean="0"/>
              <a:t>sal </a:t>
            </a:r>
            <a:r>
              <a:rPr lang="tr-TR" dirty="0"/>
              <a:t>kalitesi en iyi görüntü </a:t>
            </a:r>
            <a:r>
              <a:rPr lang="en-US" dirty="0" smtClean="0"/>
              <a:t>YGS </a:t>
            </a:r>
            <a:r>
              <a:rPr lang="tr-TR" dirty="0" smtClean="0"/>
              <a:t>yöntemiyle </a:t>
            </a:r>
            <a:r>
              <a:rPr lang="tr-TR" dirty="0"/>
              <a:t>elde </a:t>
            </a:r>
            <a:r>
              <a:rPr lang="tr-TR" dirty="0" smtClean="0"/>
              <a:t>edil</a:t>
            </a:r>
            <a:r>
              <a:rPr lang="en-US" dirty="0" err="1" smtClean="0"/>
              <a:t>miştir</a:t>
            </a:r>
            <a:r>
              <a:rPr lang="tr-TR" dirty="0" smtClean="0"/>
              <a:t>.</a:t>
            </a:r>
            <a:endParaRPr lang="tr-TR" dirty="0"/>
          </a:p>
          <a:p>
            <a:r>
              <a:rPr lang="tr-TR" dirty="0"/>
              <a:t>Spektral </a:t>
            </a:r>
            <a:r>
              <a:rPr lang="tr-TR" dirty="0" smtClean="0"/>
              <a:t>kalitey</a:t>
            </a:r>
            <a:r>
              <a:rPr lang="en-US" dirty="0" err="1" smtClean="0"/>
              <a:t>i</a:t>
            </a:r>
            <a:r>
              <a:rPr lang="en-US" dirty="0" smtClean="0"/>
              <a:t> en </a:t>
            </a:r>
            <a:r>
              <a:rPr lang="en-US" dirty="0" err="1" smtClean="0"/>
              <a:t>iyi</a:t>
            </a:r>
            <a:r>
              <a:rPr lang="en-US" dirty="0" smtClean="0"/>
              <a:t> </a:t>
            </a:r>
            <a:r>
              <a:rPr lang="en-US" dirty="0" err="1" smtClean="0"/>
              <a:t>koruyan</a:t>
            </a:r>
            <a:r>
              <a:rPr lang="en-US" dirty="0" smtClean="0"/>
              <a:t> </a:t>
            </a:r>
            <a:r>
              <a:rPr lang="en-US" dirty="0" err="1" smtClean="0"/>
              <a:t>yöntemler</a:t>
            </a:r>
            <a:r>
              <a:rPr lang="en-US" dirty="0" smtClean="0"/>
              <a:t> IHS , Gram Schmidt, Wavelet </a:t>
            </a:r>
            <a:r>
              <a:rPr lang="en-US" dirty="0" err="1" smtClean="0"/>
              <a:t>ve</a:t>
            </a:r>
            <a:r>
              <a:rPr lang="en-US" dirty="0" smtClean="0"/>
              <a:t> HCS </a:t>
            </a:r>
            <a:r>
              <a:rPr lang="en-US" dirty="0" err="1" smtClean="0"/>
              <a:t>yöntemleridir</a:t>
            </a:r>
            <a:r>
              <a:rPr lang="tr-TR" dirty="0" smtClean="0"/>
              <a:t>.</a:t>
            </a:r>
          </a:p>
          <a:p>
            <a:r>
              <a:rPr lang="tr-TR" dirty="0" smtClean="0"/>
              <a:t>Yapılan ölçümlere göre en hızlı </a:t>
            </a:r>
            <a:r>
              <a:rPr lang="en-US" dirty="0" err="1" smtClean="0"/>
              <a:t>sonuç</a:t>
            </a:r>
            <a:r>
              <a:rPr lang="en-US" dirty="0" smtClean="0"/>
              <a:t> </a:t>
            </a:r>
            <a:r>
              <a:rPr lang="en-US" dirty="0" err="1" smtClean="0"/>
              <a:t>veren</a:t>
            </a:r>
            <a:r>
              <a:rPr lang="en-US" dirty="0" smtClean="0"/>
              <a:t> </a:t>
            </a:r>
            <a:r>
              <a:rPr lang="tr-TR" dirty="0" smtClean="0"/>
              <a:t>yöntem </a:t>
            </a:r>
            <a:r>
              <a:rPr lang="en-US" dirty="0" smtClean="0"/>
              <a:t>YGS </a:t>
            </a:r>
            <a:r>
              <a:rPr lang="tr-TR" dirty="0" smtClean="0"/>
              <a:t>iken en yavaş yöntem Gram Schmidt olmuştur.</a:t>
            </a:r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78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Teşekkür</a:t>
            </a:r>
            <a:r>
              <a:rPr lang="en-US" dirty="0" err="1" smtClean="0"/>
              <a:t>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 descr="https://ulife.vpul.upenn.edu/careerservices/blog/wp-content/uploads/2010/09/question-ma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167086"/>
            <a:ext cx="3384376" cy="5070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1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Genel</a:t>
            </a:r>
            <a:r>
              <a:rPr lang="en-US" dirty="0" smtClean="0"/>
              <a:t> </a:t>
            </a:r>
            <a:r>
              <a:rPr lang="en-US" dirty="0" err="1" smtClean="0"/>
              <a:t>Pankeskinleştirme</a:t>
            </a:r>
            <a:r>
              <a:rPr lang="en-US" dirty="0" smtClean="0"/>
              <a:t> </a:t>
            </a:r>
            <a:r>
              <a:rPr lang="en-US" dirty="0" err="1" smtClean="0"/>
              <a:t>Şeması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00" y="929411"/>
            <a:ext cx="8820472" cy="5312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65070" y="980728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rbel" pitchFamily="34" charset="0"/>
              </a:rPr>
              <a:t>K</a:t>
            </a:r>
            <a:r>
              <a:rPr lang="en-US" b="1" dirty="0" smtClean="0">
                <a:solidFill>
                  <a:srgbClr val="00B050"/>
                </a:solidFill>
                <a:latin typeface="Corbel" pitchFamily="34" charset="0"/>
              </a:rPr>
              <a:t>Y</a:t>
            </a:r>
            <a:r>
              <a:rPr lang="en-US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Corbel" pitchFamily="34" charset="0"/>
              </a:rPr>
              <a:t>M</a:t>
            </a:r>
            <a:endParaRPr lang="tr-TR" b="1" dirty="0">
              <a:solidFill>
                <a:schemeClr val="accent1">
                  <a:lumMod val="40000"/>
                  <a:lumOff val="60000"/>
                </a:schemeClr>
              </a:solidFill>
              <a:latin typeface="Corbe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710" y="384516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Corbel" pitchFamily="34" charset="0"/>
              </a:rPr>
              <a:t>PAN</a:t>
            </a:r>
            <a:endParaRPr lang="tr-TR" b="1" dirty="0">
              <a:solidFill>
                <a:schemeClr val="bg1"/>
              </a:solidFill>
              <a:latin typeface="Corbe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3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Pan </a:t>
            </a:r>
            <a:r>
              <a:rPr lang="en-US" dirty="0" err="1" smtClean="0"/>
              <a:t>Keskinleştirme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Pan </a:t>
            </a:r>
            <a:r>
              <a:rPr lang="en-US" dirty="0" err="1" smtClean="0"/>
              <a:t>keskinleştirme</a:t>
            </a:r>
            <a:r>
              <a:rPr lang="en-US" dirty="0" smtClean="0"/>
              <a:t>, MS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Pan </a:t>
            </a:r>
            <a:r>
              <a:rPr lang="en-US" dirty="0" err="1" smtClean="0"/>
              <a:t>görüntünün</a:t>
            </a:r>
            <a:r>
              <a:rPr lang="en-US" dirty="0" smtClean="0"/>
              <a:t> </a:t>
            </a:r>
            <a:r>
              <a:rPr lang="en-US" dirty="0" err="1" smtClean="0"/>
              <a:t>füzyonudur</a:t>
            </a:r>
            <a:r>
              <a:rPr lang="en-US" dirty="0" smtClean="0"/>
              <a:t>. </a:t>
            </a:r>
            <a:r>
              <a:rPr lang="en-US" dirty="0" err="1" smtClean="0"/>
              <a:t>Sonuç</a:t>
            </a:r>
            <a:r>
              <a:rPr lang="en-US" dirty="0" smtClean="0"/>
              <a:t> </a:t>
            </a:r>
            <a:r>
              <a:rPr lang="en-US" dirty="0" err="1" smtClean="0"/>
              <a:t>olarak</a:t>
            </a:r>
            <a:r>
              <a:rPr lang="en-US" dirty="0" smtClean="0"/>
              <a:t> </a:t>
            </a:r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çözünürlüklü</a:t>
            </a:r>
            <a:r>
              <a:rPr lang="en-US" dirty="0" smtClean="0"/>
              <a:t> </a:t>
            </a:r>
            <a:r>
              <a:rPr lang="en-US" dirty="0" err="1" smtClean="0"/>
              <a:t>ve</a:t>
            </a:r>
            <a:r>
              <a:rPr lang="en-US" dirty="0" smtClean="0"/>
              <a:t> </a:t>
            </a:r>
            <a:r>
              <a:rPr lang="en-US" dirty="0" err="1" smtClean="0"/>
              <a:t>renkli</a:t>
            </a:r>
            <a:r>
              <a:rPr lang="en-US" dirty="0" smtClean="0"/>
              <a:t>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elde</a:t>
            </a:r>
            <a:r>
              <a:rPr lang="en-US" dirty="0" smtClean="0"/>
              <a:t> </a:t>
            </a:r>
            <a:r>
              <a:rPr lang="en-US" dirty="0" err="1" smtClean="0"/>
              <a:t>edilir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32" name="Picture 8" descr="C:\Users\saygin.seyfioglu\Desktop\Sunum\HPF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25451"/>
            <a:ext cx="3682694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saygin.seyfioglu\Desktop\Sunum\ImageRGB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5452"/>
            <a:ext cx="3672408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ağ Ok 11"/>
          <p:cNvSpPr/>
          <p:nvPr/>
        </p:nvSpPr>
        <p:spPr>
          <a:xfrm>
            <a:off x="4067944" y="4149080"/>
            <a:ext cx="792088" cy="36004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0" vert="horz" wrap="square" lIns="216354" tIns="189034" rIns="216354" bIns="189034" numCol="1" spcCol="1270" rtlCol="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tr-TR" b="1" u="none" kern="1200" dirty="0" smtClean="0">
              <a:latin typeface="Futura Bk B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1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KYM </a:t>
            </a:r>
            <a:r>
              <a:rPr lang="en-US" dirty="0" err="1" smtClean="0"/>
              <a:t>Görüntünün</a:t>
            </a:r>
            <a:r>
              <a:rPr lang="en-US" dirty="0" smtClean="0"/>
              <a:t> </a:t>
            </a:r>
            <a:r>
              <a:rPr lang="en-US" dirty="0" err="1" smtClean="0"/>
              <a:t>Üst</a:t>
            </a:r>
            <a:r>
              <a:rPr lang="en-US" dirty="0" smtClean="0"/>
              <a:t> </a:t>
            </a:r>
            <a:r>
              <a:rPr lang="en-US" dirty="0" err="1" smtClean="0"/>
              <a:t>Örneklenmesi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KYM</a:t>
            </a:r>
            <a:r>
              <a:rPr lang="en-US" dirty="0" smtClean="0"/>
              <a:t> </a:t>
            </a:r>
            <a:r>
              <a:rPr lang="en-US" dirty="0" err="1" smtClean="0"/>
              <a:t>görüntüyü</a:t>
            </a:r>
            <a:r>
              <a:rPr lang="en-US" dirty="0" smtClean="0"/>
              <a:t> Pan </a:t>
            </a:r>
            <a:r>
              <a:rPr lang="en-US" dirty="0" err="1" smtClean="0"/>
              <a:t>görüntü</a:t>
            </a:r>
            <a:r>
              <a:rPr lang="en-US" dirty="0" smtClean="0"/>
              <a:t> </a:t>
            </a:r>
            <a:r>
              <a:rPr lang="en-US" dirty="0" err="1" smtClean="0"/>
              <a:t>ile</a:t>
            </a:r>
            <a:r>
              <a:rPr lang="en-US" dirty="0" smtClean="0"/>
              <a:t> </a:t>
            </a:r>
            <a:r>
              <a:rPr lang="tr-TR" dirty="0" err="1" smtClean="0"/>
              <a:t>pankeskinleştirmek</a:t>
            </a:r>
            <a:r>
              <a:rPr lang="tr-TR" dirty="0" smtClean="0"/>
              <a:t> için KYM </a:t>
            </a:r>
            <a:r>
              <a:rPr lang="en-US" dirty="0" err="1" smtClean="0"/>
              <a:t>görüntüye</a:t>
            </a:r>
            <a:r>
              <a:rPr lang="en-US" dirty="0" smtClean="0"/>
              <a:t> </a:t>
            </a:r>
            <a:r>
              <a:rPr lang="en-US" dirty="0" err="1" smtClean="0"/>
              <a:t>üst</a:t>
            </a:r>
            <a:r>
              <a:rPr lang="en-US" dirty="0" smtClean="0"/>
              <a:t> </a:t>
            </a:r>
            <a:r>
              <a:rPr lang="en-US" dirty="0" err="1" smtClean="0"/>
              <a:t>örnekleme</a:t>
            </a:r>
            <a:r>
              <a:rPr lang="en-US" dirty="0" smtClean="0"/>
              <a:t> </a:t>
            </a:r>
            <a:r>
              <a:rPr lang="en-US" dirty="0" err="1" smtClean="0"/>
              <a:t>yapılması</a:t>
            </a:r>
            <a:r>
              <a:rPr lang="en-US" dirty="0" smtClean="0"/>
              <a:t> </a:t>
            </a:r>
            <a:r>
              <a:rPr lang="en-US" dirty="0" err="1" smtClean="0"/>
              <a:t>gerekmektedir</a:t>
            </a:r>
            <a:r>
              <a:rPr lang="en-US" dirty="0" smtClean="0"/>
              <a:t>.</a:t>
            </a:r>
          </a:p>
          <a:p>
            <a:r>
              <a:rPr lang="tr-TR" dirty="0" smtClean="0"/>
              <a:t>Kullanılan üst örnekleme </a:t>
            </a:r>
            <a:r>
              <a:rPr lang="tr-TR" dirty="0" smtClean="0"/>
              <a:t>yöntemleri:</a:t>
            </a:r>
            <a:endParaRPr lang="en-US" dirty="0" smtClean="0"/>
          </a:p>
          <a:p>
            <a:pPr lvl="1"/>
            <a:r>
              <a:rPr lang="tr-TR" dirty="0" smtClean="0"/>
              <a:t>Kübik Örnekleme</a:t>
            </a:r>
            <a:endParaRPr lang="en-US" dirty="0" smtClean="0"/>
          </a:p>
          <a:p>
            <a:pPr lvl="1"/>
            <a:r>
              <a:rPr lang="en-US" dirty="0" smtClean="0"/>
              <a:t>Bilinear</a:t>
            </a:r>
          </a:p>
          <a:p>
            <a:pPr lvl="1"/>
            <a:r>
              <a:rPr lang="tr-TR" dirty="0" smtClean="0"/>
              <a:t>En Yakın Komşu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446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Pankeskinleştirme</a:t>
            </a:r>
            <a:r>
              <a:rPr lang="en-US" dirty="0" smtClean="0"/>
              <a:t> </a:t>
            </a:r>
            <a:r>
              <a:rPr lang="en-US" dirty="0" err="1" smtClean="0"/>
              <a:t>Yöntemleri</a:t>
            </a:r>
            <a:endParaRPr lang="tr-T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geçiren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 (</a:t>
            </a:r>
            <a:r>
              <a:rPr lang="en-US" dirty="0" smtClean="0"/>
              <a:t>YGS</a:t>
            </a:r>
            <a:r>
              <a:rPr lang="tr-TR" dirty="0" smtClean="0"/>
              <a:t>/High </a:t>
            </a:r>
            <a:r>
              <a:rPr lang="tr-TR" dirty="0" err="1" smtClean="0"/>
              <a:t>Pass</a:t>
            </a:r>
            <a:r>
              <a:rPr lang="tr-TR" dirty="0" smtClean="0"/>
              <a:t> </a:t>
            </a:r>
            <a:r>
              <a:rPr lang="tr-TR" dirty="0" err="1" smtClean="0"/>
              <a:t>Filter</a:t>
            </a:r>
            <a:r>
              <a:rPr lang="en-US" dirty="0" smtClean="0"/>
              <a:t>) </a:t>
            </a:r>
            <a:r>
              <a:rPr lang="en-US" dirty="0" err="1" smtClean="0"/>
              <a:t>yöntemi</a:t>
            </a:r>
            <a:endParaRPr lang="en-US" dirty="0" smtClean="0"/>
          </a:p>
          <a:p>
            <a:r>
              <a:rPr lang="en-US" dirty="0" err="1" smtClean="0"/>
              <a:t>Temel</a:t>
            </a:r>
            <a:r>
              <a:rPr lang="en-US" dirty="0" smtClean="0"/>
              <a:t> </a:t>
            </a:r>
            <a:r>
              <a:rPr lang="en-US" dirty="0" err="1" smtClean="0"/>
              <a:t>Bileşenler</a:t>
            </a:r>
            <a:r>
              <a:rPr lang="en-US" dirty="0" smtClean="0"/>
              <a:t> </a:t>
            </a:r>
            <a:r>
              <a:rPr lang="en-US" dirty="0" err="1" smtClean="0"/>
              <a:t>Analizi</a:t>
            </a:r>
            <a:r>
              <a:rPr lang="en-US" dirty="0" smtClean="0"/>
              <a:t> (TBA) </a:t>
            </a:r>
            <a:r>
              <a:rPr lang="en-US" dirty="0" err="1"/>
              <a:t>yöntemi</a:t>
            </a:r>
            <a:endParaRPr lang="en-US" dirty="0" smtClean="0"/>
          </a:p>
          <a:p>
            <a:r>
              <a:rPr lang="en-US" dirty="0" err="1" smtClean="0"/>
              <a:t>Brovey</a:t>
            </a:r>
            <a:r>
              <a:rPr lang="en-US" dirty="0" smtClean="0"/>
              <a:t> </a:t>
            </a:r>
            <a:r>
              <a:rPr lang="en-US" dirty="0" err="1" smtClean="0"/>
              <a:t>yöntemi</a:t>
            </a:r>
            <a:endParaRPr lang="en-US" dirty="0" smtClean="0"/>
          </a:p>
          <a:p>
            <a:r>
              <a:rPr lang="en-US" dirty="0" err="1"/>
              <a:t>Dalgacık</a:t>
            </a:r>
            <a:r>
              <a:rPr lang="en-US" dirty="0"/>
              <a:t> </a:t>
            </a:r>
            <a:r>
              <a:rPr lang="en-US" dirty="0" smtClean="0"/>
              <a:t>(Wavelet</a:t>
            </a:r>
            <a:r>
              <a:rPr lang="en-US" dirty="0"/>
              <a:t>) </a:t>
            </a:r>
            <a:r>
              <a:rPr lang="en-US" dirty="0" err="1" smtClean="0"/>
              <a:t>yöntemi</a:t>
            </a:r>
            <a:endParaRPr lang="en-US" dirty="0" smtClean="0"/>
          </a:p>
          <a:p>
            <a:r>
              <a:rPr lang="en-US" dirty="0"/>
              <a:t>Gram Schmidt </a:t>
            </a:r>
            <a:r>
              <a:rPr lang="en-US" dirty="0" err="1" smtClean="0"/>
              <a:t>yöntemi</a:t>
            </a:r>
            <a:endParaRPr lang="en-US" dirty="0"/>
          </a:p>
          <a:p>
            <a:r>
              <a:rPr lang="en-US" dirty="0" smtClean="0"/>
              <a:t>IHS(Intensity , Hue, Saturation) </a:t>
            </a:r>
            <a:r>
              <a:rPr lang="en-US" dirty="0" err="1" smtClean="0"/>
              <a:t>yöntemi</a:t>
            </a:r>
            <a:endParaRPr lang="en-US" dirty="0" smtClean="0"/>
          </a:p>
          <a:p>
            <a:r>
              <a:rPr lang="en-US" dirty="0" smtClean="0"/>
              <a:t>HCS(</a:t>
            </a:r>
            <a:r>
              <a:rPr lang="en-US" dirty="0" err="1" smtClean="0"/>
              <a:t>Hiperküre</a:t>
            </a:r>
            <a:r>
              <a:rPr lang="en-US" dirty="0" smtClean="0"/>
              <a:t> </a:t>
            </a:r>
            <a:r>
              <a:rPr lang="en-US" dirty="0" err="1" smtClean="0"/>
              <a:t>Renk</a:t>
            </a:r>
            <a:r>
              <a:rPr lang="en-US" dirty="0" smtClean="0"/>
              <a:t> </a:t>
            </a:r>
            <a:r>
              <a:rPr lang="en-US" dirty="0" err="1" smtClean="0"/>
              <a:t>Uzayı</a:t>
            </a:r>
            <a:r>
              <a:rPr lang="en-US" dirty="0" smtClean="0"/>
              <a:t>) </a:t>
            </a:r>
            <a:r>
              <a:rPr lang="en-US" dirty="0" err="1" smtClean="0"/>
              <a:t>yöntemi</a:t>
            </a:r>
            <a:endParaRPr lang="en-US" dirty="0" smtClean="0"/>
          </a:p>
          <a:p>
            <a:r>
              <a:rPr lang="en-US" dirty="0" smtClean="0"/>
              <a:t>HSV(Hue Saturation Value) </a:t>
            </a:r>
            <a:r>
              <a:rPr lang="en-US" dirty="0" err="1" smtClean="0"/>
              <a:t>yöntemi</a:t>
            </a:r>
            <a:endParaRPr lang="en-US" dirty="0" smtClean="0"/>
          </a:p>
          <a:p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20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Yüksek</a:t>
            </a:r>
            <a:r>
              <a:rPr lang="en-US" dirty="0" smtClean="0"/>
              <a:t> </a:t>
            </a:r>
            <a:r>
              <a:rPr lang="en-US" dirty="0" err="1" smtClean="0"/>
              <a:t>Geçiren</a:t>
            </a:r>
            <a:r>
              <a:rPr lang="en-US" dirty="0" smtClean="0"/>
              <a:t> </a:t>
            </a:r>
            <a:r>
              <a:rPr lang="en-US" dirty="0" err="1" smtClean="0"/>
              <a:t>Filtre</a:t>
            </a:r>
            <a:r>
              <a:rPr lang="en-US" dirty="0" smtClean="0"/>
              <a:t>(YGS) </a:t>
            </a:r>
            <a:r>
              <a:rPr lang="en-US" dirty="0" err="1" smtClean="0"/>
              <a:t>Yöntemi</a:t>
            </a:r>
            <a:endParaRPr lang="tr-T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tr-TR" smtClean="0">
                <a:solidFill>
                  <a:prstClr val="black">
                    <a:tint val="75000"/>
                  </a:prstClr>
                </a:solidFill>
              </a:rPr>
              <a:t>RASAT Uydu Görüntülerinin Optimal Pankeskinleştirilmesi</a:t>
            </a:r>
            <a:endParaRPr lang="tr-TR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4B379A-8968-4E49-B7C7-EB6E50A494B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15" y="2492896"/>
            <a:ext cx="8217233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14400" y="1052736"/>
            <a:ext cx="7715200" cy="5073427"/>
          </a:xfrm>
        </p:spPr>
        <p:txBody>
          <a:bodyPr/>
          <a:lstStyle/>
          <a:p>
            <a:r>
              <a:rPr lang="tr-TR" dirty="0" smtClean="0"/>
              <a:t>KYM ile </a:t>
            </a:r>
            <a:r>
              <a:rPr lang="tr-TR" dirty="0" err="1" smtClean="0"/>
              <a:t>Pan</a:t>
            </a:r>
            <a:r>
              <a:rPr lang="tr-TR" dirty="0" smtClean="0"/>
              <a:t> arası çözünürlük farkı = r ise</a:t>
            </a:r>
          </a:p>
          <a:p>
            <a:r>
              <a:rPr lang="tr-TR" dirty="0" smtClean="0"/>
              <a:t>2r+1 x 2r+1’lik filtreler kullanılır</a:t>
            </a:r>
            <a:endParaRPr lang="tr-TR" dirty="0"/>
          </a:p>
        </p:txBody>
      </p:sp>
      <p:sp>
        <p:nvSpPr>
          <p:cNvPr id="7" name="Rectangle 6"/>
          <p:cNvSpPr/>
          <p:nvPr/>
        </p:nvSpPr>
        <p:spPr>
          <a:xfrm>
            <a:off x="2358008" y="419001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-1	-1	-1	-1	-1</a:t>
            </a:r>
          </a:p>
          <a:p>
            <a:r>
              <a:rPr lang="tr-TR" dirty="0"/>
              <a:t>-1	-1	-1	-1	-1</a:t>
            </a:r>
          </a:p>
          <a:p>
            <a:r>
              <a:rPr lang="tr-TR" dirty="0"/>
              <a:t>-1	-1	24	-1	-1</a:t>
            </a:r>
          </a:p>
          <a:p>
            <a:r>
              <a:rPr lang="tr-TR" dirty="0"/>
              <a:t>-1	-1	-1	-1	-1</a:t>
            </a:r>
          </a:p>
          <a:p>
            <a:r>
              <a:rPr lang="tr-TR" dirty="0"/>
              <a:t>-1	-1	-1	-1	-1</a:t>
            </a:r>
          </a:p>
        </p:txBody>
      </p:sp>
    </p:spTree>
    <p:extLst>
      <p:ext uri="{BB962C8B-B14F-4D97-AF65-F5344CB8AC3E}">
        <p14:creationId xmlns:p14="http://schemas.microsoft.com/office/powerpoint/2010/main" val="21411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lusal Yenilik Sistemimizin Geleceği_2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spcFirstLastPara="0" vert="horz" wrap="square" lIns="216354" tIns="189034" rIns="216354" bIns="189034" numCol="1" spcCol="1270" rtlCol="0" anchor="ctr" anchorCtr="0">
        <a:noAutofit/>
      </a:bodyPr>
      <a:lstStyle>
        <a:defPPr algn="ctr" defTabSz="711200">
          <a:lnSpc>
            <a:spcPct val="90000"/>
          </a:lnSpc>
          <a:spcBef>
            <a:spcPct val="0"/>
          </a:spcBef>
          <a:spcAft>
            <a:spcPct val="35000"/>
          </a:spcAft>
          <a:defRPr b="1" u="none" kern="1200" dirty="0" smtClean="0">
            <a:latin typeface="Futura Bk BT" pitchFamily="34" charset="0"/>
          </a:defRPr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>
            <a:latin typeface="Corbe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is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is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4252</TotalTime>
  <Words>1131</Words>
  <Application>Microsoft Office PowerPoint</Application>
  <PresentationFormat>On-screen Show (4:3)</PresentationFormat>
  <Paragraphs>541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Futura Bk BT</vt:lpstr>
      <vt:lpstr>Arial</vt:lpstr>
      <vt:lpstr>Calibri</vt:lpstr>
      <vt:lpstr>Cambria Math</vt:lpstr>
      <vt:lpstr>Corbel</vt:lpstr>
      <vt:lpstr>Ulusal Yenilik Sistemimizin Geleceği_2</vt:lpstr>
      <vt:lpstr>RASAT Uydu Görüntülerinin Optimal Pankeskinleştirilmesi</vt:lpstr>
      <vt:lpstr>Sunu Akışı</vt:lpstr>
      <vt:lpstr>Giriş</vt:lpstr>
      <vt:lpstr>Bant görüntüleri</vt:lpstr>
      <vt:lpstr>Genel Pankeskinleştirme Şeması</vt:lpstr>
      <vt:lpstr>Pan Keskinleştirme</vt:lpstr>
      <vt:lpstr>KYM Görüntünün Üst Örneklenmesi</vt:lpstr>
      <vt:lpstr>Pankeskinleştirme Yöntemleri</vt:lpstr>
      <vt:lpstr>Yüksek Geçiren Filtre(YGS) Yöntemi</vt:lpstr>
      <vt:lpstr>YGS ile elde edilmiş görüntü örneği - Trabzon</vt:lpstr>
      <vt:lpstr>Temel Bileşenler Analizi(TBA) Yöntemi</vt:lpstr>
      <vt:lpstr>TBA yöntemi ile elde edilmiş görüntü örneği </vt:lpstr>
      <vt:lpstr>Brovey Yöntemi</vt:lpstr>
      <vt:lpstr>Brovey yöntemi ile elde edilmiş görüntü örneği</vt:lpstr>
      <vt:lpstr>Wavelet(Dalgacık) Transformasyonu</vt:lpstr>
      <vt:lpstr>Wavelet dönüşümü ile elde edilmiş görüntü örneği</vt:lpstr>
      <vt:lpstr>Gram Schmidt Yöntemi</vt:lpstr>
      <vt:lpstr>Gram Schmidt metodu ile elde edilmiş görüntü örneği</vt:lpstr>
      <vt:lpstr>IHS yöntemi</vt:lpstr>
      <vt:lpstr>IHS yöntemi ile elde edilmiş görüntü örneği</vt:lpstr>
      <vt:lpstr>HCS yöntemi</vt:lpstr>
      <vt:lpstr>HCS yöntemi ile elde edilmiş görüntü örneği</vt:lpstr>
      <vt:lpstr>HSV yöntemi</vt:lpstr>
      <vt:lpstr>HSV yöntemi ile elde edilmiş görüntü örneği</vt:lpstr>
      <vt:lpstr>Metrikler</vt:lpstr>
      <vt:lpstr>Metrikler</vt:lpstr>
      <vt:lpstr>Metrikler</vt:lpstr>
      <vt:lpstr>Metrikler Tablo</vt:lpstr>
      <vt:lpstr>RASAT Pan Keskinleştirme Demosu</vt:lpstr>
      <vt:lpstr>Görsel Sonuç - Osmancık</vt:lpstr>
      <vt:lpstr>Tüm sonuçlar - Trabzon</vt:lpstr>
      <vt:lpstr>Görsel Sonuç - Trabzon</vt:lpstr>
      <vt:lpstr>Görsel Sonuç - İzmir</vt:lpstr>
      <vt:lpstr>Görsel Sonuç-İstanbul</vt:lpstr>
      <vt:lpstr>Görsel Sonuç – İstanbul </vt:lpstr>
      <vt:lpstr>Metrik Sonuçları </vt:lpstr>
      <vt:lpstr>Metrik Sonuçları – Ticari Yöntemler</vt:lpstr>
      <vt:lpstr>Ticari Yazılım Karşılaştırma Görüntüleri</vt:lpstr>
      <vt:lpstr>Ticari Yazılım Karşılaştırma Görüntüleri</vt:lpstr>
      <vt:lpstr>Rakamsal Sonuçlar – Ara Örnekleme</vt:lpstr>
      <vt:lpstr>Metot Süreleri</vt:lpstr>
      <vt:lpstr>Sonuçlar</vt:lpstr>
      <vt:lpstr>Teşekkürler</vt:lpstr>
    </vt:vector>
  </TitlesOfParts>
  <Company>Tubitak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Sunumlarda İzlenmesi Gereken Esaslar</dc:title>
  <dc:creator>siir.kilkis</dc:creator>
  <cp:lastModifiedBy>Mustafa Teke</cp:lastModifiedBy>
  <cp:revision>218</cp:revision>
  <dcterms:created xsi:type="dcterms:W3CDTF">2012-05-25T07:31:14Z</dcterms:created>
  <dcterms:modified xsi:type="dcterms:W3CDTF">2014-04-20T12:50:55Z</dcterms:modified>
</cp:coreProperties>
</file>